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2.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6"/>
  </p:notesMasterIdLst>
  <p:sldIdLst>
    <p:sldId id="256" r:id="rId2"/>
    <p:sldId id="274" r:id="rId3"/>
    <p:sldId id="275" r:id="rId4"/>
    <p:sldId id="276" r:id="rId5"/>
    <p:sldId id="277" r:id="rId6"/>
    <p:sldId id="295" r:id="rId7"/>
    <p:sldId id="296" r:id="rId8"/>
    <p:sldId id="297" r:id="rId9"/>
    <p:sldId id="278" r:id="rId10"/>
    <p:sldId id="279" r:id="rId11"/>
    <p:sldId id="283" r:id="rId12"/>
    <p:sldId id="284" r:id="rId13"/>
    <p:sldId id="285" r:id="rId14"/>
    <p:sldId id="286" r:id="rId15"/>
    <p:sldId id="288" r:id="rId16"/>
    <p:sldId id="298" r:id="rId17"/>
    <p:sldId id="299" r:id="rId18"/>
    <p:sldId id="289" r:id="rId19"/>
    <p:sldId id="287" r:id="rId20"/>
    <p:sldId id="290" r:id="rId21"/>
    <p:sldId id="291" r:id="rId22"/>
    <p:sldId id="292" r:id="rId23"/>
    <p:sldId id="293" r:id="rId24"/>
    <p:sldId id="294" r:id="rId25"/>
    <p:sldId id="261" r:id="rId26"/>
    <p:sldId id="265" r:id="rId27"/>
    <p:sldId id="258" r:id="rId28"/>
    <p:sldId id="259" r:id="rId29"/>
    <p:sldId id="268" r:id="rId30"/>
    <p:sldId id="270" r:id="rId31"/>
    <p:sldId id="271" r:id="rId32"/>
    <p:sldId id="272" r:id="rId33"/>
    <p:sldId id="273" r:id="rId34"/>
    <p:sldId id="266" r:id="rId35"/>
  </p:sldIdLst>
  <p:sldSz cx="9144000" cy="5143500" type="screen16x9"/>
  <p:notesSz cx="6858000" cy="9144000"/>
  <p:embeddedFontLst>
    <p:embeddedFont>
      <p:font typeface="Tahoma" panose="020B0604030504040204" pitchFamily="34" charset="0"/>
      <p:regular r:id="rId37"/>
      <p:bold r:id="rId38"/>
    </p:embeddedFont>
    <p:embeddedFont>
      <p:font typeface="Gill Sans" panose="020B0604020202020204" charset="0"/>
      <p:regular r:id="rId39"/>
      <p:bold r:id="rId40"/>
    </p:embeddedFont>
    <p:embeddedFont>
      <p:font typeface="Helvetica Neue" panose="020B0604020202020204"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Montserrat" panose="020B0604020202020204" charset="0"/>
      <p:regular r:id="rId49"/>
      <p:bold r:id="rId50"/>
      <p:italic r:id="rId51"/>
      <p:boldItalic r:id="rId52"/>
    </p:embeddedFont>
    <p:embeddedFont>
      <p:font typeface="Libre Franklin" panose="020B0604020202020204" charset="0"/>
      <p:regular r:id="rId53"/>
      <p:bold r:id="rId54"/>
      <p:italic r:id="rId55"/>
      <p:boldItalic r:id="rId56"/>
    </p:embeddedFont>
    <p:embeddedFont>
      <p:font typeface="Trebuchet MS" panose="020B0603020202020204" pitchFamily="34" charset="0"/>
      <p:regular r:id="rId57"/>
      <p:bold r:id="rId58"/>
      <p:italic r:id="rId59"/>
      <p:boldItalic r:id="rId60"/>
    </p:embeddedFont>
    <p:embeddedFont>
      <p:font typeface="Montserrat Medium" panose="020B0604020202020204" charset="0"/>
      <p:regular r:id="rId61"/>
      <p:bold r:id="rId62"/>
      <p:italic r:id="rId63"/>
      <p:boldItalic r:id="rId64"/>
    </p:embeddedFont>
    <p:embeddedFont>
      <p:font typeface="Montserrat SemiBold" panose="020B0604020202020204" charset="0"/>
      <p:regular r:id="rId65"/>
      <p:bold r:id="rId66"/>
      <p:italic r:id="rId67"/>
      <p:boldItalic r:id="rId68"/>
    </p:embeddedFont>
    <p:embeddedFont>
      <p:font typeface="Century Gothic" panose="020B0502020202020204" pitchFamily="34" charset="0"/>
      <p:regular r:id="rId69"/>
      <p:bold r:id="rId70"/>
      <p:italic r:id="rId71"/>
      <p:boldItalic r:id="rId72"/>
    </p:embeddedFont>
    <p:embeddedFont>
      <p:font typeface="Montserrat ExtraBold" panose="020B0604020202020204" charset="0"/>
      <p:bold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eena Joy Casuga"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7038" autoAdjust="0"/>
  </p:normalViewPr>
  <p:slideViewPr>
    <p:cSldViewPr snapToGrid="0">
      <p:cViewPr varScale="1">
        <p:scale>
          <a:sx n="46" d="100"/>
          <a:sy n="46" d="100"/>
        </p:scale>
        <p:origin x="2076" y="42"/>
      </p:cViewPr>
      <p:guideLst>
        <p:guide orient="horz" pos="1620"/>
        <p:guide pos="2880"/>
      </p:guideLst>
    </p:cSldViewPr>
  </p:slideViewPr>
  <p:notesTextViewPr>
    <p:cViewPr>
      <p:scale>
        <a:sx n="1" d="1"/>
        <a:sy n="1" d="1"/>
      </p:scale>
      <p:origin x="0" y="0"/>
    </p:cViewPr>
  </p:notesTextViewPr>
  <p:sorterViewPr>
    <p:cViewPr>
      <p:scale>
        <a:sx n="200" d="100"/>
        <a:sy n="200" d="100"/>
      </p:scale>
      <p:origin x="0" y="-193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6.fntdata"/><Relationship Id="rId47" Type="http://schemas.openxmlformats.org/officeDocument/2006/relationships/font" Target="fonts/font11.fntdata"/><Relationship Id="rId63" Type="http://schemas.openxmlformats.org/officeDocument/2006/relationships/font" Target="fonts/font27.fntdata"/><Relationship Id="rId68" Type="http://schemas.openxmlformats.org/officeDocument/2006/relationships/font" Target="fonts/font32.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openxmlformats.org/officeDocument/2006/relationships/font" Target="fonts/font30.fntdata"/><Relationship Id="rId74" Type="http://schemas.openxmlformats.org/officeDocument/2006/relationships/font" Target="fonts/font38.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2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font" Target="fonts/font28.fntdata"/><Relationship Id="rId69" Type="http://schemas.openxmlformats.org/officeDocument/2006/relationships/font" Target="fonts/font33.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5.fntdata"/><Relationship Id="rId72" Type="http://schemas.openxmlformats.org/officeDocument/2006/relationships/font" Target="fonts/font3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openxmlformats.org/officeDocument/2006/relationships/font" Target="fonts/font31.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font" Target="fonts/font26.fntdata"/><Relationship Id="rId70" Type="http://schemas.openxmlformats.org/officeDocument/2006/relationships/font" Target="fonts/font34.fntdata"/><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font" Target="fonts/font29.fntdata"/><Relationship Id="rId73" Type="http://schemas.openxmlformats.org/officeDocument/2006/relationships/font" Target="fonts/font37.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3.fntdata"/><Relationship Id="rId34" Type="http://schemas.openxmlformats.org/officeDocument/2006/relationships/slide" Target="slides/slide33.xml"/><Relationship Id="rId50" Type="http://schemas.openxmlformats.org/officeDocument/2006/relationships/font" Target="fonts/font14.fntdata"/><Relationship Id="rId55" Type="http://schemas.openxmlformats.org/officeDocument/2006/relationships/font" Target="fonts/font19.fntdata"/><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35.fntdata"/><Relationship Id="rId2" Type="http://schemas.openxmlformats.org/officeDocument/2006/relationships/slide" Target="slides/slide1.xml"/><Relationship Id="rId29" Type="http://schemas.openxmlformats.org/officeDocument/2006/relationships/slide" Target="slides/slide2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5-09T10:55:42.098" idx="1">
    <p:pos x="232" y="606"/>
    <p:text>Based on the updated functional statements indicated in the draft IAM</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wiMYc8Q"/>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05-09T13:03:57.221" idx="2">
    <p:pos x="5454" y="1356"/>
    <p:text>ICMD notes: we deleted po the clarification on certain provisions of the COA IASPPS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uet3b44"/>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16060489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1eac8561bc_0_1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endParaRPr sz="1600" dirty="0">
              <a:solidFill>
                <a:schemeClr val="dk1"/>
              </a:solidFill>
              <a:latin typeface="Tahoma"/>
              <a:ea typeface="Tahoma"/>
              <a:cs typeface="Tahoma"/>
              <a:sym typeface="Tahoma"/>
            </a:endParaRPr>
          </a:p>
        </p:txBody>
      </p:sp>
      <p:sp>
        <p:nvSpPr>
          <p:cNvPr id="52" name="Google Shape;52;g21eac8561bc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75909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3f87b2720f_0_2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g23f87b2720f_0_23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400"/>
              <a:buFont typeface="Arial"/>
              <a:buNone/>
            </a:pPr>
            <a:endParaRPr sz="1200" dirty="0">
              <a:solidFill>
                <a:schemeClr val="dk1"/>
              </a:solidFill>
              <a:latin typeface="Tahoma"/>
              <a:ea typeface="Tahoma"/>
              <a:cs typeface="Tahoma"/>
              <a:sym typeface="Tahoma"/>
            </a:endParaRPr>
          </a:p>
        </p:txBody>
      </p:sp>
      <p:sp>
        <p:nvSpPr>
          <p:cNvPr id="269" name="Google Shape;269;g23f87b2720f_0_2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PH"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27626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218308d57d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g2218308d57d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dirty="0">
              <a:latin typeface="Tahoma"/>
              <a:ea typeface="Tahoma"/>
              <a:cs typeface="Tahoma"/>
              <a:sym typeface="Tahoma"/>
            </a:endParaRPr>
          </a:p>
        </p:txBody>
      </p:sp>
    </p:spTree>
    <p:extLst>
      <p:ext uri="{BB962C8B-B14F-4D97-AF65-F5344CB8AC3E}">
        <p14:creationId xmlns:p14="http://schemas.microsoft.com/office/powerpoint/2010/main" val="1939498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3f87b2720f_0_3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23f87b2720f_0_3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100"/>
              <a:buNone/>
            </a:pPr>
            <a:endParaRPr sz="1200" dirty="0">
              <a:latin typeface="Tahoma"/>
              <a:ea typeface="Tahoma"/>
              <a:cs typeface="Tahoma"/>
              <a:sym typeface="Tahoma"/>
            </a:endParaRPr>
          </a:p>
        </p:txBody>
      </p:sp>
      <p:sp>
        <p:nvSpPr>
          <p:cNvPr id="353" name="Google Shape;353;g23f87b2720f_0_3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PH"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17737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23f87b2720f_0_4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1" name="Google Shape;361;g23f87b2720f_0_45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endParaRPr sz="1200" dirty="0">
              <a:solidFill>
                <a:schemeClr val="dk1"/>
              </a:solidFill>
              <a:latin typeface="Tahoma"/>
              <a:ea typeface="Tahoma"/>
              <a:cs typeface="Tahoma"/>
              <a:sym typeface="Tahoma"/>
            </a:endParaRPr>
          </a:p>
        </p:txBody>
      </p:sp>
      <p:sp>
        <p:nvSpPr>
          <p:cNvPr id="362" name="Google Shape;362;g23f87b2720f_0_4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PH"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45439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414f2dc538_2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g2414f2dc538_2_3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endParaRPr sz="1200" dirty="0">
              <a:solidFill>
                <a:schemeClr val="dk1"/>
              </a:solidFill>
              <a:latin typeface="Tahoma"/>
              <a:ea typeface="Tahoma"/>
              <a:cs typeface="Tahoma"/>
              <a:sym typeface="Tahoma"/>
            </a:endParaRPr>
          </a:p>
        </p:txBody>
      </p:sp>
      <p:sp>
        <p:nvSpPr>
          <p:cNvPr id="369" name="Google Shape;369;g2414f2dc538_2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PH"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03577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0a328511d2_1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400"/>
              <a:buFont typeface="Arial"/>
              <a:buNone/>
            </a:pPr>
            <a:endParaRPr sz="1200" dirty="0">
              <a:latin typeface="Tahoma"/>
              <a:ea typeface="Tahoma"/>
              <a:cs typeface="Tahoma"/>
              <a:sym typeface="Tahoma"/>
            </a:endParaRPr>
          </a:p>
        </p:txBody>
      </p:sp>
      <p:sp>
        <p:nvSpPr>
          <p:cNvPr id="386" name="Google Shape;386;g20a328511d2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75292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256c76d222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2256c76d222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endParaRPr dirty="0">
              <a:latin typeface="Tahoma"/>
              <a:ea typeface="Tahoma"/>
              <a:cs typeface="Tahoma"/>
              <a:sym typeface="Tahoma"/>
            </a:endParaRPr>
          </a:p>
        </p:txBody>
      </p:sp>
      <p:sp>
        <p:nvSpPr>
          <p:cNvPr id="389" name="Google Shape;389;g2256c76d222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PH"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90987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256c76d222_1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g2256c76d222_1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Tahoma"/>
              <a:ea typeface="Tahoma"/>
              <a:cs typeface="Tahoma"/>
              <a:sym typeface="Tahoma"/>
            </a:endParaRPr>
          </a:p>
        </p:txBody>
      </p:sp>
      <p:sp>
        <p:nvSpPr>
          <p:cNvPr id="396" name="Google Shape;396;g2256c76d222_1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PH"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47177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0a328511d2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100"/>
              <a:buFont typeface="Arial"/>
              <a:buNone/>
            </a:pPr>
            <a:endParaRPr sz="1200" dirty="0">
              <a:latin typeface="Tahoma"/>
              <a:ea typeface="Tahoma"/>
              <a:cs typeface="Tahoma"/>
              <a:sym typeface="Tahoma"/>
            </a:endParaRPr>
          </a:p>
        </p:txBody>
      </p:sp>
      <p:sp>
        <p:nvSpPr>
          <p:cNvPr id="401" name="Google Shape;401;g20a328511d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18470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3f87b2720f_0_5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1100"/>
              <a:buNone/>
            </a:pPr>
            <a:endParaRPr sz="1200" dirty="0">
              <a:latin typeface="Tahoma"/>
              <a:ea typeface="Tahoma"/>
              <a:cs typeface="Tahoma"/>
              <a:sym typeface="Tahoma"/>
            </a:endParaRPr>
          </a:p>
        </p:txBody>
      </p:sp>
      <p:sp>
        <p:nvSpPr>
          <p:cNvPr id="375" name="Google Shape;375;g23f87b2720f_0_5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19720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218308d57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g2218308d57d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100"/>
              <a:buFont typeface="Arial"/>
              <a:buNone/>
            </a:pPr>
            <a:endParaRPr sz="1200" dirty="0">
              <a:latin typeface="Tahoma"/>
              <a:ea typeface="Tahoma"/>
              <a:cs typeface="Tahoma"/>
              <a:sym typeface="Tahoma"/>
            </a:endParaRPr>
          </a:p>
        </p:txBody>
      </p:sp>
    </p:spTree>
    <p:extLst>
      <p:ext uri="{BB962C8B-B14F-4D97-AF65-F5344CB8AC3E}">
        <p14:creationId xmlns:p14="http://schemas.microsoft.com/office/powerpoint/2010/main" val="3647325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0a328511d2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400"/>
              <a:buFont typeface="Arial"/>
              <a:buNone/>
            </a:pPr>
            <a:endParaRPr sz="1200" dirty="0">
              <a:latin typeface="Tahoma"/>
              <a:ea typeface="Tahoma"/>
              <a:cs typeface="Tahoma"/>
              <a:sym typeface="Tahoma"/>
            </a:endParaRPr>
          </a:p>
        </p:txBody>
      </p:sp>
      <p:sp>
        <p:nvSpPr>
          <p:cNvPr id="407" name="Google Shape;407;g20a328511d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46998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218308d57d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2" name="Google Shape;422;g2218308d57d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1100"/>
              <a:buNone/>
            </a:pPr>
            <a:endParaRPr sz="1200" dirty="0">
              <a:solidFill>
                <a:schemeClr val="dk1"/>
              </a:solidFill>
              <a:latin typeface="Tahoma"/>
              <a:ea typeface="Tahoma"/>
              <a:cs typeface="Tahoma"/>
              <a:sym typeface="Tahoma"/>
            </a:endParaRPr>
          </a:p>
        </p:txBody>
      </p:sp>
    </p:spTree>
    <p:extLst>
      <p:ext uri="{BB962C8B-B14F-4D97-AF65-F5344CB8AC3E}">
        <p14:creationId xmlns:p14="http://schemas.microsoft.com/office/powerpoint/2010/main" val="147910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3f87b2720f_0_5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just" rtl="0">
              <a:lnSpc>
                <a:spcPct val="100000"/>
              </a:lnSpc>
              <a:spcBef>
                <a:spcPts val="0"/>
              </a:spcBef>
              <a:spcAft>
                <a:spcPts val="0"/>
              </a:spcAft>
              <a:buNone/>
            </a:pPr>
            <a:endParaRPr sz="1200" dirty="0">
              <a:solidFill>
                <a:schemeClr val="dk1"/>
              </a:solidFill>
              <a:latin typeface="Tahoma"/>
              <a:ea typeface="Tahoma"/>
              <a:cs typeface="Tahoma"/>
              <a:sym typeface="Tahoma"/>
            </a:endParaRPr>
          </a:p>
        </p:txBody>
      </p:sp>
      <p:sp>
        <p:nvSpPr>
          <p:cNvPr id="435" name="Google Shape;435;g23f87b2720f_0_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75623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3f87b2720f_0_6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endParaRPr sz="1200" dirty="0">
              <a:latin typeface="Tahoma"/>
              <a:ea typeface="Tahoma"/>
              <a:cs typeface="Tahoma"/>
              <a:sym typeface="Tahoma"/>
            </a:endParaRPr>
          </a:p>
        </p:txBody>
      </p:sp>
      <p:sp>
        <p:nvSpPr>
          <p:cNvPr id="448" name="Google Shape;448;g23f87b2720f_0_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920187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1eac8561bc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g21eac8561bc_0_1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endParaRPr dirty="0">
              <a:solidFill>
                <a:schemeClr val="dk1"/>
              </a:solidFill>
              <a:latin typeface="Tahoma"/>
              <a:ea typeface="Tahoma"/>
              <a:cs typeface="Tahoma"/>
              <a:sym typeface="Tahoma"/>
            </a:endParaRPr>
          </a:p>
        </p:txBody>
      </p:sp>
    </p:spTree>
    <p:extLst>
      <p:ext uri="{BB962C8B-B14F-4D97-AF65-F5344CB8AC3E}">
        <p14:creationId xmlns:p14="http://schemas.microsoft.com/office/powerpoint/2010/main" val="1453999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1eac8561bc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g21eac8561bc_0_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endParaRPr dirty="0">
              <a:solidFill>
                <a:schemeClr val="dk1"/>
              </a:solidFill>
              <a:latin typeface="Tahoma"/>
              <a:ea typeface="Tahoma"/>
              <a:cs typeface="Tahoma"/>
              <a:sym typeface="Tahoma"/>
            </a:endParaRPr>
          </a:p>
        </p:txBody>
      </p:sp>
    </p:spTree>
    <p:extLst>
      <p:ext uri="{BB962C8B-B14F-4D97-AF65-F5344CB8AC3E}">
        <p14:creationId xmlns:p14="http://schemas.microsoft.com/office/powerpoint/2010/main" val="494326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1eac8561bc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g21eac8561bc_0_1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endParaRPr dirty="0">
              <a:solidFill>
                <a:schemeClr val="dk1"/>
              </a:solidFill>
              <a:latin typeface="Tahoma"/>
              <a:ea typeface="Tahoma"/>
              <a:cs typeface="Tahoma"/>
              <a:sym typeface="Tahoma"/>
            </a:endParaRPr>
          </a:p>
        </p:txBody>
      </p:sp>
    </p:spTree>
    <p:extLst>
      <p:ext uri="{BB962C8B-B14F-4D97-AF65-F5344CB8AC3E}">
        <p14:creationId xmlns:p14="http://schemas.microsoft.com/office/powerpoint/2010/main" val="1772908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1eac8561bc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 name="Google Shape;80;g21eac8561bc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endParaRPr sz="1600" dirty="0">
              <a:solidFill>
                <a:schemeClr val="dk1"/>
              </a:solidFill>
              <a:latin typeface="Tahoma"/>
              <a:ea typeface="Tahoma"/>
              <a:cs typeface="Tahoma"/>
              <a:sym typeface="Tahoma"/>
            </a:endParaRPr>
          </a:p>
        </p:txBody>
      </p:sp>
    </p:spTree>
    <p:extLst>
      <p:ext uri="{BB962C8B-B14F-4D97-AF65-F5344CB8AC3E}">
        <p14:creationId xmlns:p14="http://schemas.microsoft.com/office/powerpoint/2010/main" val="6724805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1eac8561bc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g21eac8561bc_0_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0" indent="-228600" algn="just" rtl="0">
              <a:spcBef>
                <a:spcPts val="0"/>
              </a:spcBef>
              <a:spcAft>
                <a:spcPts val="0"/>
              </a:spcAft>
              <a:buClr>
                <a:schemeClr val="dk1"/>
              </a:buClr>
              <a:buFont typeface="Arial"/>
              <a:buAutoNum type="alphaLcPeriod"/>
            </a:pPr>
            <a:endParaRPr lang="en-US" dirty="0">
              <a:solidFill>
                <a:schemeClr val="dk1"/>
              </a:solidFill>
              <a:latin typeface="Tahoma"/>
              <a:ea typeface="Tahoma"/>
              <a:cs typeface="Tahoma"/>
              <a:sym typeface="Tahoma"/>
            </a:endParaRPr>
          </a:p>
        </p:txBody>
      </p:sp>
    </p:spTree>
    <p:extLst>
      <p:ext uri="{BB962C8B-B14F-4D97-AF65-F5344CB8AC3E}">
        <p14:creationId xmlns:p14="http://schemas.microsoft.com/office/powerpoint/2010/main" val="39417010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1eac8561bc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g21eac8561bc_0_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0" indent="-228600" algn="just" rtl="0">
              <a:spcBef>
                <a:spcPts val="0"/>
              </a:spcBef>
              <a:spcAft>
                <a:spcPts val="0"/>
              </a:spcAft>
              <a:buClr>
                <a:schemeClr val="dk1"/>
              </a:buClr>
              <a:buFont typeface="Arial"/>
              <a:buAutoNum type="alphaLcPeriod"/>
            </a:pPr>
            <a:endParaRPr lang="en-US" dirty="0">
              <a:solidFill>
                <a:schemeClr val="dk1"/>
              </a:solidFill>
              <a:latin typeface="Tahoma"/>
              <a:ea typeface="Tahoma"/>
              <a:cs typeface="Tahoma"/>
              <a:sym typeface="Tahoma"/>
            </a:endParaRPr>
          </a:p>
        </p:txBody>
      </p:sp>
    </p:spTree>
    <p:extLst>
      <p:ext uri="{BB962C8B-B14F-4D97-AF65-F5344CB8AC3E}">
        <p14:creationId xmlns:p14="http://schemas.microsoft.com/office/powerpoint/2010/main" val="151962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218308d57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g2218308d57d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5724987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2e7dc48ae6_0_44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g22e7dc48ae6_0_444:notes"/>
          <p:cNvSpPr txBox="1">
            <a:spLocks noGrp="1"/>
          </p:cNvSpPr>
          <p:nvPr>
            <p:ph type="body" idx="1"/>
          </p:nvPr>
        </p:nvSpPr>
        <p:spPr>
          <a:xfrm>
            <a:off x="731521" y="4620584"/>
            <a:ext cx="5852100" cy="378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sz="1100" dirty="0">
              <a:latin typeface="Tahoma"/>
              <a:ea typeface="Tahoma"/>
              <a:cs typeface="Tahoma"/>
              <a:sym typeface="Tahoma"/>
            </a:endParaRPr>
          </a:p>
        </p:txBody>
      </p:sp>
      <p:sp>
        <p:nvSpPr>
          <p:cNvPr id="184" name="Google Shape;184;g22e7dc48ae6_0_444:notes"/>
          <p:cNvSpPr txBox="1">
            <a:spLocks noGrp="1"/>
          </p:cNvSpPr>
          <p:nvPr>
            <p:ph type="sldNum" idx="12"/>
          </p:nvPr>
        </p:nvSpPr>
        <p:spPr>
          <a:xfrm>
            <a:off x="4143594" y="9119485"/>
            <a:ext cx="3169800" cy="4815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extLst>
      <p:ext uri="{BB962C8B-B14F-4D97-AF65-F5344CB8AC3E}">
        <p14:creationId xmlns:p14="http://schemas.microsoft.com/office/powerpoint/2010/main" val="9079462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2e7dc48ae6_0_2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g22e7dc48ae6_0_2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dk1"/>
              </a:buClr>
              <a:buSzPts val="1100"/>
              <a:buFont typeface="Arial"/>
              <a:buNone/>
            </a:pPr>
            <a:endParaRPr sz="1100" dirty="0">
              <a:latin typeface="Tahoma"/>
              <a:ea typeface="Tahoma"/>
              <a:cs typeface="Tahoma"/>
              <a:sym typeface="Tahoma"/>
            </a:endParaRPr>
          </a:p>
        </p:txBody>
      </p:sp>
      <p:sp>
        <p:nvSpPr>
          <p:cNvPr id="192" name="Google Shape;192;g22e7dc48ae6_0_2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7178012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2e7dc48ae6_0_90:notes"/>
          <p:cNvSpPr txBox="1">
            <a:spLocks noGrp="1"/>
          </p:cNvSpPr>
          <p:nvPr>
            <p:ph type="body" idx="1"/>
          </p:nvPr>
        </p:nvSpPr>
        <p:spPr>
          <a:xfrm>
            <a:off x="318347" y="3708400"/>
            <a:ext cx="6678600" cy="7080600"/>
          </a:xfrm>
          <a:prstGeom prst="rect">
            <a:avLst/>
          </a:prstGeom>
          <a:noFill/>
          <a:ln>
            <a:noFill/>
          </a:ln>
        </p:spPr>
        <p:txBody>
          <a:bodyPr spcFirstLastPara="1" wrap="square" lIns="96650" tIns="48300" rIns="96650" bIns="48300" anchor="t" anchorCtr="0">
            <a:noAutofit/>
          </a:bodyPr>
          <a:lstStyle/>
          <a:p>
            <a:pPr marL="0" lvl="0" indent="0" algn="just" rtl="0">
              <a:lnSpc>
                <a:spcPct val="100000"/>
              </a:lnSpc>
              <a:spcBef>
                <a:spcPts val="0"/>
              </a:spcBef>
              <a:spcAft>
                <a:spcPts val="0"/>
              </a:spcAft>
              <a:buClr>
                <a:schemeClr val="dk1"/>
              </a:buClr>
              <a:buSzPts val="1400"/>
              <a:buNone/>
            </a:pPr>
            <a:endParaRPr sz="1100" dirty="0">
              <a:latin typeface="Tahoma"/>
              <a:ea typeface="Tahoma"/>
              <a:cs typeface="Tahoma"/>
              <a:sym typeface="Tahoma"/>
            </a:endParaRPr>
          </a:p>
        </p:txBody>
      </p:sp>
      <p:sp>
        <p:nvSpPr>
          <p:cNvPr id="203" name="Google Shape;203;g22e7dc48ae6_0_90:notes"/>
          <p:cNvSpPr txBox="1">
            <a:spLocks noGrp="1"/>
          </p:cNvSpPr>
          <p:nvPr>
            <p:ph type="sldNum" idx="12"/>
          </p:nvPr>
        </p:nvSpPr>
        <p:spPr>
          <a:xfrm>
            <a:off x="4387395" y="10408299"/>
            <a:ext cx="3356400" cy="547200"/>
          </a:xfrm>
          <a:prstGeom prst="rect">
            <a:avLst/>
          </a:prstGeom>
          <a:noFill/>
          <a:ln>
            <a:noFill/>
          </a:ln>
        </p:spPr>
        <p:txBody>
          <a:bodyPr spcFirstLastPara="1" wrap="square" lIns="96650" tIns="48300" rIns="96650"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Tahoma"/>
                <a:ea typeface="Tahoma"/>
                <a:cs typeface="Tahoma"/>
                <a:sym typeface="Tahoma"/>
              </a:rPr>
              <a:t>32</a:t>
            </a:fld>
            <a:endParaRPr>
              <a:latin typeface="Tahoma"/>
              <a:ea typeface="Tahoma"/>
              <a:cs typeface="Tahoma"/>
              <a:sym typeface="Tahoma"/>
            </a:endParaRPr>
          </a:p>
        </p:txBody>
      </p:sp>
      <p:sp>
        <p:nvSpPr>
          <p:cNvPr id="204" name="Google Shape;204;g22e7dc48ae6_0_90:notes"/>
          <p:cNvSpPr>
            <a:spLocks noGrp="1" noRot="1" noChangeAspect="1"/>
          </p:cNvSpPr>
          <p:nvPr>
            <p:ph type="sldImg" idx="2"/>
          </p:nvPr>
        </p:nvSpPr>
        <p:spPr>
          <a:xfrm>
            <a:off x="698500" y="284163"/>
            <a:ext cx="5918200"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929856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19ff706569_2_7:notes"/>
          <p:cNvSpPr>
            <a:spLocks noGrp="1" noRot="1" noChangeAspect="1"/>
          </p:cNvSpPr>
          <p:nvPr>
            <p:ph type="sldImg" idx="2"/>
          </p:nvPr>
        </p:nvSpPr>
        <p:spPr>
          <a:xfrm>
            <a:off x="1633538" y="558800"/>
            <a:ext cx="3835400" cy="215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219ff706569_2_7:notes"/>
          <p:cNvSpPr txBox="1">
            <a:spLocks noGrp="1"/>
          </p:cNvSpPr>
          <p:nvPr>
            <p:ph type="body" idx="1"/>
          </p:nvPr>
        </p:nvSpPr>
        <p:spPr>
          <a:xfrm>
            <a:off x="436496" y="2926248"/>
            <a:ext cx="6229500" cy="7051500"/>
          </a:xfrm>
          <a:prstGeom prst="rect">
            <a:avLst/>
          </a:prstGeom>
          <a:noFill/>
          <a:ln>
            <a:noFill/>
          </a:ln>
        </p:spPr>
        <p:txBody>
          <a:bodyPr spcFirstLastPara="1" wrap="square" lIns="97000" tIns="48500" rIns="97000" bIns="48500" anchor="t" anchorCtr="0">
            <a:noAutofit/>
          </a:bodyPr>
          <a:lstStyle/>
          <a:p>
            <a:pPr marL="0" marR="0" lvl="0" indent="0" algn="just" rtl="0">
              <a:lnSpc>
                <a:spcPct val="100000"/>
              </a:lnSpc>
              <a:spcBef>
                <a:spcPts val="0"/>
              </a:spcBef>
              <a:spcAft>
                <a:spcPts val="0"/>
              </a:spcAft>
              <a:buClr>
                <a:schemeClr val="dk1"/>
              </a:buClr>
              <a:buSzPts val="1200"/>
              <a:buFont typeface="Arial"/>
              <a:buNone/>
            </a:pPr>
            <a:endParaRPr sz="1100" dirty="0">
              <a:latin typeface="Tahoma"/>
              <a:ea typeface="Tahoma"/>
              <a:cs typeface="Tahoma"/>
              <a:sym typeface="Tahoma"/>
            </a:endParaRPr>
          </a:p>
        </p:txBody>
      </p:sp>
      <p:sp>
        <p:nvSpPr>
          <p:cNvPr id="220" name="Google Shape;220;g219ff706569_2_7:notes"/>
          <p:cNvSpPr txBox="1">
            <a:spLocks noGrp="1"/>
          </p:cNvSpPr>
          <p:nvPr>
            <p:ph type="sldNum" idx="12"/>
          </p:nvPr>
        </p:nvSpPr>
        <p:spPr>
          <a:xfrm>
            <a:off x="4023991" y="9721106"/>
            <a:ext cx="3078300" cy="513300"/>
          </a:xfrm>
          <a:prstGeom prst="rect">
            <a:avLst/>
          </a:prstGeom>
          <a:noFill/>
          <a:ln>
            <a:noFill/>
          </a:ln>
        </p:spPr>
        <p:txBody>
          <a:bodyPr spcFirstLastPara="1" wrap="square" lIns="97000" tIns="48500" rIns="97000" bIns="48500"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33</a:t>
            </a:fld>
            <a:endParaRPr/>
          </a:p>
        </p:txBody>
      </p:sp>
    </p:spTree>
    <p:extLst>
      <p:ext uri="{BB962C8B-B14F-4D97-AF65-F5344CB8AC3E}">
        <p14:creationId xmlns:p14="http://schemas.microsoft.com/office/powerpoint/2010/main" val="8345106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endParaRPr sz="1600" i="1">
              <a:solidFill>
                <a:schemeClr val="dk1"/>
              </a:solidFill>
              <a:latin typeface="Tahoma"/>
              <a:ea typeface="Tahoma"/>
              <a:cs typeface="Tahoma"/>
              <a:sym typeface="Tahoma"/>
            </a:endParaRPr>
          </a:p>
        </p:txBody>
      </p:sp>
    </p:spTree>
    <p:extLst>
      <p:ext uri="{BB962C8B-B14F-4D97-AF65-F5344CB8AC3E}">
        <p14:creationId xmlns:p14="http://schemas.microsoft.com/office/powerpoint/2010/main" val="173440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3f87b2720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endParaRPr sz="1200" dirty="0">
              <a:latin typeface="Tahoma"/>
              <a:ea typeface="Tahoma"/>
              <a:cs typeface="Tahoma"/>
              <a:sym typeface="Tahoma"/>
            </a:endParaRPr>
          </a:p>
        </p:txBody>
      </p:sp>
      <p:sp>
        <p:nvSpPr>
          <p:cNvPr id="230" name="Google Shape;230;g23f87b272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38327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218308d57d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g2218308d57d_0_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dirty="0">
              <a:latin typeface="Tahoma"/>
              <a:ea typeface="Tahoma"/>
              <a:cs typeface="Tahoma"/>
              <a:sym typeface="Tahoma"/>
            </a:endParaRPr>
          </a:p>
        </p:txBody>
      </p:sp>
    </p:spTree>
    <p:extLst>
      <p:ext uri="{BB962C8B-B14F-4D97-AF65-F5344CB8AC3E}">
        <p14:creationId xmlns:p14="http://schemas.microsoft.com/office/powerpoint/2010/main" val="161916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3f87b2720f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Google Shape;291;g23f87b2720f_0_3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1100"/>
              <a:buNone/>
            </a:pPr>
            <a:endParaRPr sz="1200" dirty="0">
              <a:latin typeface="Tahoma"/>
              <a:ea typeface="Tahoma"/>
              <a:cs typeface="Tahoma"/>
              <a:sym typeface="Tahoma"/>
            </a:endParaRPr>
          </a:p>
        </p:txBody>
      </p:sp>
    </p:spTree>
    <p:extLst>
      <p:ext uri="{BB962C8B-B14F-4D97-AF65-F5344CB8AC3E}">
        <p14:creationId xmlns:p14="http://schemas.microsoft.com/office/powerpoint/2010/main" val="1455579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3f87b2720f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g23f87b2720f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1" indent="0" algn="just" rtl="0">
              <a:lnSpc>
                <a:spcPct val="100000"/>
              </a:lnSpc>
              <a:spcBef>
                <a:spcPts val="0"/>
              </a:spcBef>
              <a:spcAft>
                <a:spcPts val="0"/>
              </a:spcAft>
              <a:buClr>
                <a:schemeClr val="dk1"/>
              </a:buClr>
              <a:buSzPts val="1100"/>
              <a:buFont typeface="Arial"/>
              <a:buNone/>
            </a:pPr>
            <a:endParaRPr dirty="0">
              <a:solidFill>
                <a:schemeClr val="dk1"/>
              </a:solidFill>
              <a:latin typeface="Tahoma"/>
              <a:ea typeface="Tahoma"/>
              <a:cs typeface="Tahoma"/>
              <a:sym typeface="Tahoma"/>
            </a:endParaRPr>
          </a:p>
        </p:txBody>
      </p:sp>
      <p:sp>
        <p:nvSpPr>
          <p:cNvPr id="303" name="Google Shape;303;g23f87b2720f_0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PH"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05706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1" indent="0" algn="just" rtl="0">
              <a:lnSpc>
                <a:spcPct val="100000"/>
              </a:lnSpc>
              <a:spcBef>
                <a:spcPts val="0"/>
              </a:spcBef>
              <a:spcAft>
                <a:spcPts val="0"/>
              </a:spcAft>
              <a:buClr>
                <a:schemeClr val="dk1"/>
              </a:buClr>
              <a:buSzPts val="1200"/>
              <a:buFont typeface="Arial"/>
              <a:buNone/>
            </a:pPr>
            <a:endParaRPr dirty="0"/>
          </a:p>
        </p:txBody>
      </p:sp>
      <p:sp>
        <p:nvSpPr>
          <p:cNvPr id="324" name="Google Shape;32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05549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3f87b2720f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g23f87b2720f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1100"/>
              <a:buNone/>
            </a:pPr>
            <a:endParaRPr sz="1200" dirty="0">
              <a:latin typeface="Tahoma"/>
              <a:ea typeface="Tahoma"/>
              <a:cs typeface="Tahoma"/>
              <a:sym typeface="Tahoma"/>
            </a:endParaRPr>
          </a:p>
        </p:txBody>
      </p:sp>
    </p:spTree>
    <p:extLst>
      <p:ext uri="{BB962C8B-B14F-4D97-AF65-F5344CB8AC3E}">
        <p14:creationId xmlns:p14="http://schemas.microsoft.com/office/powerpoint/2010/main" val="1218392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g116115c7a76_0_127"/>
          <p:cNvSpPr txBox="1">
            <a:spLocks noGrp="1"/>
          </p:cNvSpPr>
          <p:nvPr>
            <p:ph type="title"/>
          </p:nvPr>
        </p:nvSpPr>
        <p:spPr>
          <a:xfrm>
            <a:off x="628650" y="266883"/>
            <a:ext cx="7886700" cy="9942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atin typeface="Arial"/>
                <a:ea typeface="Arial"/>
                <a:cs typeface="Arial"/>
                <a:sym typeface="Aria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1" name="Google Shape;21;g116115c7a76_0_127"/>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lvl1pPr marL="342900" lvl="0" indent="-304800" algn="l">
              <a:lnSpc>
                <a:spcPct val="100000"/>
              </a:lnSpc>
              <a:spcBef>
                <a:spcPts val="750"/>
              </a:spcBef>
              <a:spcAft>
                <a:spcPts val="0"/>
              </a:spcAft>
              <a:buSzPts val="2800"/>
              <a:buChar char="•"/>
              <a:defRPr sz="2250" b="0" i="0">
                <a:latin typeface="Gill Sans"/>
                <a:ea typeface="Gill Sans"/>
                <a:cs typeface="Gill Sans"/>
                <a:sym typeface="Gill Sans"/>
              </a:defRPr>
            </a:lvl1pPr>
            <a:lvl2pPr marL="685800" lvl="1" indent="-285750" algn="l">
              <a:lnSpc>
                <a:spcPct val="100000"/>
              </a:lnSpc>
              <a:spcBef>
                <a:spcPts val="375"/>
              </a:spcBef>
              <a:spcAft>
                <a:spcPts val="0"/>
              </a:spcAft>
              <a:buSzPts val="2400"/>
              <a:buChar char="•"/>
              <a:defRPr sz="1650" b="0" i="0">
                <a:latin typeface="Helvetica Neue"/>
                <a:ea typeface="Helvetica Neue"/>
                <a:cs typeface="Helvetica Neue"/>
                <a:sym typeface="Helvetica Neue"/>
              </a:defRPr>
            </a:lvl2pPr>
            <a:lvl3pPr marL="1028700" lvl="2" indent="-266700" algn="l">
              <a:lnSpc>
                <a:spcPct val="100000"/>
              </a:lnSpc>
              <a:spcBef>
                <a:spcPts val="375"/>
              </a:spcBef>
              <a:spcAft>
                <a:spcPts val="0"/>
              </a:spcAft>
              <a:buSzPts val="2000"/>
              <a:buChar char="•"/>
              <a:defRPr sz="1350" b="0" i="0">
                <a:latin typeface="Helvetica Neue"/>
                <a:ea typeface="Helvetica Neue"/>
                <a:cs typeface="Helvetica Neue"/>
                <a:sym typeface="Helvetica Neue"/>
              </a:defRPr>
            </a:lvl3pPr>
            <a:lvl4pPr marL="1371600" lvl="3" indent="-257175" algn="l">
              <a:lnSpc>
                <a:spcPct val="100000"/>
              </a:lnSpc>
              <a:spcBef>
                <a:spcPts val="375"/>
              </a:spcBef>
              <a:spcAft>
                <a:spcPts val="0"/>
              </a:spcAft>
              <a:buSzPts val="1800"/>
              <a:buChar char="•"/>
              <a:defRPr sz="1200" b="0" i="0">
                <a:latin typeface="Helvetica Neue"/>
                <a:ea typeface="Helvetica Neue"/>
                <a:cs typeface="Helvetica Neue"/>
                <a:sym typeface="Helvetica Neue"/>
              </a:defRPr>
            </a:lvl4pPr>
            <a:lvl5pPr marL="1714500" lvl="4" indent="-257175" algn="l">
              <a:lnSpc>
                <a:spcPct val="100000"/>
              </a:lnSpc>
              <a:spcBef>
                <a:spcPts val="375"/>
              </a:spcBef>
              <a:spcAft>
                <a:spcPts val="0"/>
              </a:spcAft>
              <a:buSzPts val="1800"/>
              <a:buChar char="•"/>
              <a:defRPr sz="1200" b="0" i="0">
                <a:latin typeface="Helvetica Neue"/>
                <a:ea typeface="Helvetica Neue"/>
                <a:cs typeface="Helvetica Neue"/>
                <a:sym typeface="Helvetica Neue"/>
              </a:defRPr>
            </a:lvl5pPr>
            <a:lvl6pPr marL="2057400" lvl="5" indent="-257175" algn="l">
              <a:lnSpc>
                <a:spcPct val="90000"/>
              </a:lnSpc>
              <a:spcBef>
                <a:spcPts val="375"/>
              </a:spcBef>
              <a:spcAft>
                <a:spcPts val="0"/>
              </a:spcAft>
              <a:buSzPts val="1800"/>
              <a:buChar char="•"/>
              <a:defRPr/>
            </a:lvl6pPr>
            <a:lvl7pPr marL="2400300" lvl="6" indent="-257175" algn="l">
              <a:lnSpc>
                <a:spcPct val="90000"/>
              </a:lnSpc>
              <a:spcBef>
                <a:spcPts val="375"/>
              </a:spcBef>
              <a:spcAft>
                <a:spcPts val="0"/>
              </a:spcAft>
              <a:buSzPts val="1800"/>
              <a:buChar char="•"/>
              <a:defRPr/>
            </a:lvl7pPr>
            <a:lvl8pPr marL="2743200" lvl="7" indent="-257175" algn="l">
              <a:lnSpc>
                <a:spcPct val="90000"/>
              </a:lnSpc>
              <a:spcBef>
                <a:spcPts val="375"/>
              </a:spcBef>
              <a:spcAft>
                <a:spcPts val="0"/>
              </a:spcAft>
              <a:buSzPts val="1800"/>
              <a:buChar char="•"/>
              <a:defRPr/>
            </a:lvl8pPr>
            <a:lvl9pPr marL="3086100" lvl="8" indent="-257175" algn="l">
              <a:lnSpc>
                <a:spcPct val="90000"/>
              </a:lnSpc>
              <a:spcBef>
                <a:spcPts val="375"/>
              </a:spcBef>
              <a:spcAft>
                <a:spcPts val="0"/>
              </a:spcAft>
              <a:buSzPts val="1800"/>
              <a:buChar char="•"/>
              <a:defRPr/>
            </a:lvl9pPr>
          </a:lstStyle>
          <a:p>
            <a:endParaRPr/>
          </a:p>
        </p:txBody>
      </p:sp>
      <p:sp>
        <p:nvSpPr>
          <p:cNvPr id="22" name="Google Shape;22;g116115c7a76_0_127"/>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96212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0"/>
        <p:cNvGrpSpPr/>
        <p:nvPr/>
      </p:nvGrpSpPr>
      <p:grpSpPr>
        <a:xfrm>
          <a:off x="0" y="0"/>
          <a:ext cx="0" cy="0"/>
          <a:chOff x="0" y="0"/>
          <a:chExt cx="0" cy="0"/>
        </a:xfrm>
      </p:grpSpPr>
      <p:pic>
        <p:nvPicPr>
          <p:cNvPr id="21" name="Google Shape;21;p1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2" name="Google Shape;22;p13"/>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3"/>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24" name="Google Shape;24;p13"/>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5" name="Google Shape;25;p13"/>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26" name="Google Shape;26;p13"/>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7" name="Google Shape;27;p13"/>
          <p:cNvSpPr txBox="1">
            <a:spLocks noGrp="1"/>
          </p:cNvSpPr>
          <p:nvPr>
            <p:ph type="dt" idx="10"/>
          </p:nvPr>
        </p:nvSpPr>
        <p:spPr>
          <a:xfrm>
            <a:off x="628650" y="4767263"/>
            <a:ext cx="1239061"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3"/>
          <p:cNvSpPr txBox="1">
            <a:spLocks noGrp="1"/>
          </p:cNvSpPr>
          <p:nvPr>
            <p:ph type="ftr" idx="11"/>
          </p:nvPr>
        </p:nvSpPr>
        <p:spPr>
          <a:xfrm>
            <a:off x="2016226" y="4767263"/>
            <a:ext cx="1858592"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3"/>
          <p:cNvSpPr txBox="1">
            <a:spLocks noGrp="1"/>
          </p:cNvSpPr>
          <p:nvPr>
            <p:ph type="sldNum" idx="12"/>
          </p:nvPr>
        </p:nvSpPr>
        <p:spPr>
          <a:xfrm>
            <a:off x="4030124" y="4767263"/>
            <a:ext cx="1239061"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Trebuchet MS"/>
                <a:ea typeface="Trebuchet MS"/>
                <a:cs typeface="Trebuchet MS"/>
                <a:sym typeface="Trebuchet MS"/>
              </a:defRPr>
            </a:lvl9pPr>
          </a:lstStyle>
          <a:p>
            <a:fld id="{00000000-1234-1234-1234-123412341234}" type="slidenum">
              <a:rPr lang="en-PH" smtClean="0"/>
              <a:pPr/>
              <a:t>‹#›</a:t>
            </a:fld>
            <a:endParaRPr lang="en-PH"/>
          </a:p>
        </p:txBody>
      </p:sp>
      <p:pic>
        <p:nvPicPr>
          <p:cNvPr id="30" name="Google Shape;30;p13"/>
          <p:cNvPicPr preferRelativeResize="0"/>
          <p:nvPr/>
        </p:nvPicPr>
        <p:blipFill rotWithShape="1">
          <a:blip r:embed="rId3">
            <a:alphaModFix/>
          </a:blip>
          <a:srcRect/>
          <a:stretch/>
        </p:blipFill>
        <p:spPr>
          <a:xfrm>
            <a:off x="6169936" y="4664869"/>
            <a:ext cx="2835905" cy="346295"/>
          </a:xfrm>
          <a:prstGeom prst="rect">
            <a:avLst/>
          </a:prstGeom>
          <a:noFill/>
          <a:ln>
            <a:noFill/>
          </a:ln>
        </p:spPr>
      </p:pic>
    </p:spTree>
    <p:extLst>
      <p:ext uri="{BB962C8B-B14F-4D97-AF65-F5344CB8AC3E}">
        <p14:creationId xmlns:p14="http://schemas.microsoft.com/office/powerpoint/2010/main" val="998195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ariation 1" type="twoObj">
  <p:cSld name="Variation 1">
    <p:spTree>
      <p:nvGrpSpPr>
        <p:cNvPr id="1" name="Shape 102"/>
        <p:cNvGrpSpPr/>
        <p:nvPr/>
      </p:nvGrpSpPr>
      <p:grpSpPr>
        <a:xfrm>
          <a:off x="0" y="0"/>
          <a:ext cx="0" cy="0"/>
          <a:chOff x="0" y="0"/>
          <a:chExt cx="0" cy="0"/>
        </a:xfrm>
      </p:grpSpPr>
      <p:sp>
        <p:nvSpPr>
          <p:cNvPr id="103" name="Google Shape;103;g23f87b2720f_0_291"/>
          <p:cNvSpPr txBox="1">
            <a:spLocks noGrp="1"/>
          </p:cNvSpPr>
          <p:nvPr>
            <p:ph type="title"/>
          </p:nvPr>
        </p:nvSpPr>
        <p:spPr>
          <a:xfrm>
            <a:off x="628650" y="273844"/>
            <a:ext cx="7886700" cy="9942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g23f87b2720f_0_291"/>
          <p:cNvSpPr txBox="1">
            <a:spLocks noGrp="1"/>
          </p:cNvSpPr>
          <p:nvPr>
            <p:ph type="body" idx="1"/>
          </p:nvPr>
        </p:nvSpPr>
        <p:spPr>
          <a:xfrm>
            <a:off x="628650" y="1369219"/>
            <a:ext cx="3886200" cy="32634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05" name="Google Shape;105;g23f87b2720f_0_291"/>
          <p:cNvSpPr txBox="1">
            <a:spLocks noGrp="1"/>
          </p:cNvSpPr>
          <p:nvPr>
            <p:ph type="body" idx="2"/>
          </p:nvPr>
        </p:nvSpPr>
        <p:spPr>
          <a:xfrm>
            <a:off x="4629150" y="1369219"/>
            <a:ext cx="3886200" cy="32634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06" name="Google Shape;106;g23f87b2720f_0_291"/>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g23f87b2720f_0_291"/>
          <p:cNvSpPr txBox="1">
            <a:spLocks noGrp="1"/>
          </p:cNvSpPr>
          <p:nvPr>
            <p:ph type="ftr" idx="11"/>
          </p:nvPr>
        </p:nvSpPr>
        <p:spPr>
          <a:xfrm>
            <a:off x="3028950" y="4767263"/>
            <a:ext cx="3086100" cy="2738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g23f87b2720f_0_291"/>
          <p:cNvSpPr txBox="1">
            <a:spLocks noGrp="1"/>
          </p:cNvSpPr>
          <p:nvPr>
            <p:ph type="sldNum" idx="12"/>
          </p:nvPr>
        </p:nvSpPr>
        <p:spPr>
          <a:xfrm>
            <a:off x="6744424" y="172641"/>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9pPr>
          </a:lstStyle>
          <a:p>
            <a:fld id="{00000000-1234-1234-1234-123412341234}" type="slidenum">
              <a:rPr lang="en-PH" smtClean="0"/>
              <a:pPr/>
              <a:t>‹#›</a:t>
            </a:fld>
            <a:endParaRPr lang="en-PH"/>
          </a:p>
        </p:txBody>
      </p:sp>
      <p:sp>
        <p:nvSpPr>
          <p:cNvPr id="109" name="Google Shape;109;g23f87b2720f_0_291"/>
          <p:cNvSpPr/>
          <p:nvPr/>
        </p:nvSpPr>
        <p:spPr>
          <a:xfrm>
            <a:off x="0" y="4845323"/>
            <a:ext cx="9144000" cy="182475"/>
          </a:xfrm>
          <a:prstGeom prst="rect">
            <a:avLst/>
          </a:prstGeom>
          <a:solidFill>
            <a:srgbClr val="2E4199"/>
          </a:solidFill>
          <a:ln>
            <a:noFill/>
          </a:ln>
          <a:effectLst>
            <a:outerShdw blurRad="50800" dist="38100" dir="16200000" rotWithShape="0">
              <a:srgbClr val="000000">
                <a:alpha val="40000"/>
              </a:srgbClr>
            </a:outerShdw>
          </a:effectLst>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entury Gothic"/>
              <a:ea typeface="Century Gothic"/>
              <a:cs typeface="Century Gothic"/>
              <a:sym typeface="Century Gothic"/>
            </a:endParaRPr>
          </a:p>
        </p:txBody>
      </p:sp>
      <p:sp>
        <p:nvSpPr>
          <p:cNvPr id="110" name="Google Shape;110;g23f87b2720f_0_291"/>
          <p:cNvSpPr/>
          <p:nvPr/>
        </p:nvSpPr>
        <p:spPr>
          <a:xfrm>
            <a:off x="0" y="4961106"/>
            <a:ext cx="9144000" cy="182475"/>
          </a:xfrm>
          <a:prstGeom prst="rect">
            <a:avLst/>
          </a:prstGeom>
          <a:solidFill>
            <a:srgbClr val="CD222B"/>
          </a:solidFill>
          <a:ln>
            <a:noFill/>
          </a:ln>
          <a:effectLst>
            <a:outerShdw blurRad="50800" dist="38100" dir="16200000" rotWithShape="0">
              <a:srgbClr val="000000">
                <a:alpha val="40000"/>
              </a:srgbClr>
            </a:outerShdw>
          </a:effectLst>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entury Gothic"/>
              <a:ea typeface="Century Gothic"/>
              <a:cs typeface="Century Gothic"/>
              <a:sym typeface="Century Gothic"/>
            </a:endParaRPr>
          </a:p>
        </p:txBody>
      </p:sp>
      <p:pic>
        <p:nvPicPr>
          <p:cNvPr id="111" name="Google Shape;111;g23f87b2720f_0_291"/>
          <p:cNvPicPr preferRelativeResize="0"/>
          <p:nvPr/>
        </p:nvPicPr>
        <p:blipFill rotWithShape="1">
          <a:blip r:embed="rId2">
            <a:alphaModFix/>
          </a:blip>
          <a:srcRect/>
          <a:stretch/>
        </p:blipFill>
        <p:spPr>
          <a:xfrm>
            <a:off x="8561826" y="94943"/>
            <a:ext cx="490104" cy="490104"/>
          </a:xfrm>
          <a:prstGeom prst="rect">
            <a:avLst/>
          </a:prstGeom>
          <a:noFill/>
          <a:ln>
            <a:noFill/>
          </a:ln>
        </p:spPr>
      </p:pic>
    </p:spTree>
    <p:extLst>
      <p:ext uri="{BB962C8B-B14F-4D97-AF65-F5344CB8AC3E}">
        <p14:creationId xmlns:p14="http://schemas.microsoft.com/office/powerpoint/2010/main" val="3078266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15605032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48"/>
        <p:cNvGrpSpPr/>
        <p:nvPr/>
      </p:nvGrpSpPr>
      <p:grpSpPr>
        <a:xfrm>
          <a:off x="0" y="0"/>
          <a:ext cx="0" cy="0"/>
          <a:chOff x="0" y="0"/>
          <a:chExt cx="0" cy="0"/>
        </a:xfrm>
      </p:grpSpPr>
      <p:sp>
        <p:nvSpPr>
          <p:cNvPr id="49" name="Google Shape;49;g20a328511d2_0_89"/>
          <p:cNvSpPr txBox="1">
            <a:spLocks noGrp="1"/>
          </p:cNvSpPr>
          <p:nvPr>
            <p:ph type="dt" idx="10"/>
          </p:nvPr>
        </p:nvSpPr>
        <p:spPr>
          <a:xfrm>
            <a:off x="457200" y="4767263"/>
            <a:ext cx="2133675" cy="273825"/>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a:p>
        </p:txBody>
      </p:sp>
      <p:sp>
        <p:nvSpPr>
          <p:cNvPr id="50" name="Google Shape;50;g20a328511d2_0_89"/>
          <p:cNvSpPr txBox="1">
            <a:spLocks noGrp="1"/>
          </p:cNvSpPr>
          <p:nvPr>
            <p:ph type="sldNum" idx="12"/>
          </p:nvPr>
        </p:nvSpPr>
        <p:spPr>
          <a:xfrm>
            <a:off x="8321412" y="4731095"/>
            <a:ext cx="193950" cy="346275"/>
          </a:xfrm>
          <a:prstGeom prst="rect">
            <a:avLst/>
          </a:prstGeom>
          <a:noFill/>
          <a:ln>
            <a:noFill/>
          </a:ln>
        </p:spPr>
        <p:txBody>
          <a:bodyPr spcFirstLastPara="1" wrap="square" lIns="45675" tIns="45675" rIns="45675" bIns="45675" anchor="ctr" anchorCtr="0">
            <a:noAutofit/>
          </a:bodyPr>
          <a:lstStyle>
            <a:lvl1pPr marL="0" marR="0" lvl="0" indent="0" algn="r">
              <a:lnSpc>
                <a:spcPct val="100000"/>
              </a:lnSpc>
              <a:spcBef>
                <a:spcPts val="0"/>
              </a:spcBef>
              <a:spcAft>
                <a:spcPts val="0"/>
              </a:spcAft>
              <a:buClr>
                <a:srgbClr val="888888"/>
              </a:buClr>
              <a:buSzPts val="1200"/>
              <a:buFont typeface="Calibri"/>
              <a:buNone/>
              <a:defRPr sz="9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9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9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9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9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9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9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9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900" b="0" i="0" u="none" strike="noStrike" cap="none">
                <a:solidFill>
                  <a:srgbClr val="FFFFFF"/>
                </a:solidFill>
                <a:latin typeface="Calibri"/>
                <a:ea typeface="Calibri"/>
                <a:cs typeface="Calibri"/>
                <a:sym typeface="Calibri"/>
              </a:defRPr>
            </a:lvl9pPr>
          </a:lstStyle>
          <a:p>
            <a:fld id="{00000000-1234-1234-1234-123412341234}" type="slidenum">
              <a:rPr lang="en-PH" smtClean="0"/>
              <a:pPr/>
              <a:t>‹#›</a:t>
            </a:fld>
            <a:endParaRPr lang="en-PH"/>
          </a:p>
        </p:txBody>
      </p:sp>
      <p:sp>
        <p:nvSpPr>
          <p:cNvPr id="51" name="Google Shape;51;g20a328511d2_0_89"/>
          <p:cNvSpPr txBox="1">
            <a:spLocks noGrp="1"/>
          </p:cNvSpPr>
          <p:nvPr>
            <p:ph type="ftr" idx="11"/>
          </p:nvPr>
        </p:nvSpPr>
        <p:spPr>
          <a:xfrm>
            <a:off x="3124200" y="4767263"/>
            <a:ext cx="2895525" cy="273825"/>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896798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96"/>
        <p:cNvGrpSpPr/>
        <p:nvPr/>
      </p:nvGrpSpPr>
      <p:grpSpPr>
        <a:xfrm>
          <a:off x="0" y="0"/>
          <a:ext cx="0" cy="0"/>
          <a:chOff x="0" y="0"/>
          <a:chExt cx="0" cy="0"/>
        </a:xfrm>
      </p:grpSpPr>
      <p:sp>
        <p:nvSpPr>
          <p:cNvPr id="97" name="Google Shape;97;g2256c76d222_1_118"/>
          <p:cNvSpPr txBox="1">
            <a:spLocks noGrp="1"/>
          </p:cNvSpPr>
          <p:nvPr>
            <p:ph type="sldNum" idx="12"/>
          </p:nvPr>
        </p:nvSpPr>
        <p:spPr>
          <a:xfrm>
            <a:off x="8556784" y="4749851"/>
            <a:ext cx="548775" cy="393750"/>
          </a:xfrm>
          <a:prstGeom prst="rect">
            <a:avLst/>
          </a:prstGeom>
        </p:spPr>
        <p:txBody>
          <a:bodyPr spcFirstLastPara="1" wrap="square" lIns="91425" tIns="45700" rIns="91425" bIns="4570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PH" smtClean="0"/>
              <a:pPr/>
              <a:t>‹#›</a:t>
            </a:fld>
            <a:endParaRPr lang="en-PH"/>
          </a:p>
        </p:txBody>
      </p:sp>
    </p:spTree>
    <p:extLst>
      <p:ext uri="{BB962C8B-B14F-4D97-AF65-F5344CB8AC3E}">
        <p14:creationId xmlns:p14="http://schemas.microsoft.com/office/powerpoint/2010/main" val="917761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4.png"/><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comments" Target="../comments/commen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mt="50000"/>
          </a:blip>
          <a:srcRect/>
          <a:stretch/>
        </p:blipFill>
        <p:spPr>
          <a:xfrm>
            <a:off x="0" y="-1089200"/>
            <a:ext cx="9144003" cy="6094527"/>
          </a:xfrm>
          <a:prstGeom prst="rect">
            <a:avLst/>
          </a:prstGeom>
          <a:noFill/>
          <a:ln>
            <a:noFill/>
          </a:ln>
        </p:spPr>
      </p:pic>
      <p:pic>
        <p:nvPicPr>
          <p:cNvPr id="55" name="Google Shape;55;p13"/>
          <p:cNvPicPr preferRelativeResize="0"/>
          <p:nvPr/>
        </p:nvPicPr>
        <p:blipFill rotWithShape="1">
          <a:blip r:embed="rId3">
            <a:alphaModFix amt="50000"/>
          </a:blip>
          <a:srcRect/>
          <a:stretch/>
        </p:blipFill>
        <p:spPr>
          <a:xfrm>
            <a:off x="0" y="-950900"/>
            <a:ext cx="9144003" cy="6094527"/>
          </a:xfrm>
          <a:prstGeom prst="rect">
            <a:avLst/>
          </a:prstGeom>
          <a:noFill/>
          <a:ln>
            <a:noFill/>
          </a:ln>
        </p:spPr>
      </p:pic>
      <p:pic>
        <p:nvPicPr>
          <p:cNvPr id="56" name="Google Shape;56;p13"/>
          <p:cNvPicPr preferRelativeResize="0"/>
          <p:nvPr/>
        </p:nvPicPr>
        <p:blipFill rotWithShape="1">
          <a:blip r:embed="rId4">
            <a:alphaModFix/>
          </a:blip>
          <a:srcRect/>
          <a:stretch/>
        </p:blipFill>
        <p:spPr>
          <a:xfrm>
            <a:off x="3960337" y="538925"/>
            <a:ext cx="1223325" cy="1223325"/>
          </a:xfrm>
          <a:prstGeom prst="rect">
            <a:avLst/>
          </a:prstGeom>
          <a:noFill/>
          <a:ln>
            <a:noFill/>
          </a:ln>
        </p:spPr>
      </p:pic>
      <p:sp>
        <p:nvSpPr>
          <p:cNvPr id="57" name="Google Shape;57;p13"/>
          <p:cNvSpPr txBox="1"/>
          <p:nvPr/>
        </p:nvSpPr>
        <p:spPr>
          <a:xfrm>
            <a:off x="0" y="2004800"/>
            <a:ext cx="9144000" cy="1300326"/>
          </a:xfrm>
          <a:prstGeom prst="rect">
            <a:avLst/>
          </a:prstGeom>
          <a:noFill/>
          <a:ln>
            <a:noFill/>
          </a:ln>
        </p:spPr>
        <p:txBody>
          <a:bodyPr spcFirstLastPara="1" wrap="square" lIns="68575" tIns="34275" rIns="68575" bIns="34275" anchor="t" anchorCtr="0">
            <a:spAutoFit/>
          </a:bodyPr>
          <a:lstStyle/>
          <a:p>
            <a:pPr lvl="0" algn="ctr">
              <a:buClr>
                <a:schemeClr val="dk1"/>
              </a:buClr>
              <a:buSzPts val="1100"/>
            </a:pPr>
            <a:r>
              <a:rPr lang="en-PH" sz="3000" b="1" dirty="0">
                <a:solidFill>
                  <a:schemeClr val="accent1">
                    <a:lumMod val="50000"/>
                  </a:schemeClr>
                </a:solidFill>
                <a:latin typeface="Montserrat"/>
                <a:ea typeface="Montserrat"/>
                <a:cs typeface="Montserrat"/>
                <a:sym typeface="Montserrat"/>
              </a:rPr>
              <a:t>18</a:t>
            </a:r>
            <a:r>
              <a:rPr lang="en-PH" sz="3000" b="1" baseline="30000" dirty="0">
                <a:solidFill>
                  <a:schemeClr val="accent1">
                    <a:lumMod val="50000"/>
                  </a:schemeClr>
                </a:solidFill>
                <a:latin typeface="Montserrat"/>
                <a:ea typeface="Montserrat"/>
                <a:cs typeface="Montserrat"/>
                <a:sym typeface="Montserrat"/>
              </a:rPr>
              <a:t>th</a:t>
            </a:r>
            <a:r>
              <a:rPr lang="en-PH" sz="3000" b="1" dirty="0">
                <a:solidFill>
                  <a:schemeClr val="accent1">
                    <a:lumMod val="50000"/>
                  </a:schemeClr>
                </a:solidFill>
                <a:latin typeface="Montserrat"/>
                <a:ea typeface="Montserrat"/>
                <a:cs typeface="Montserrat"/>
                <a:sym typeface="Montserrat"/>
              </a:rPr>
              <a:t> </a:t>
            </a:r>
            <a:r>
              <a:rPr lang="en-PH" sz="3000" b="1" dirty="0" err="1">
                <a:solidFill>
                  <a:schemeClr val="accent1">
                    <a:lumMod val="50000"/>
                  </a:schemeClr>
                </a:solidFill>
                <a:latin typeface="Montserrat"/>
                <a:ea typeface="Montserrat"/>
                <a:cs typeface="Montserrat"/>
                <a:sym typeface="Montserrat"/>
              </a:rPr>
              <a:t>PhALGA</a:t>
            </a:r>
            <a:r>
              <a:rPr lang="en-PH" sz="3000" b="1" dirty="0">
                <a:solidFill>
                  <a:schemeClr val="accent1">
                    <a:lumMod val="50000"/>
                  </a:schemeClr>
                </a:solidFill>
                <a:latin typeface="Montserrat"/>
                <a:ea typeface="Montserrat"/>
                <a:cs typeface="Montserrat"/>
                <a:sym typeface="Montserrat"/>
              </a:rPr>
              <a:t> Annual National </a:t>
            </a:r>
            <a:r>
              <a:rPr lang="en-PH" sz="3000" b="1" dirty="0" smtClean="0">
                <a:solidFill>
                  <a:schemeClr val="accent1">
                    <a:lumMod val="50000"/>
                  </a:schemeClr>
                </a:solidFill>
                <a:latin typeface="Montserrat"/>
                <a:ea typeface="Montserrat"/>
                <a:cs typeface="Montserrat"/>
                <a:sym typeface="Montserrat"/>
              </a:rPr>
              <a:t>Conference: </a:t>
            </a:r>
          </a:p>
          <a:p>
            <a:pPr lvl="0" algn="ctr">
              <a:buClr>
                <a:schemeClr val="dk1"/>
              </a:buClr>
              <a:buSzPts val="1100"/>
            </a:pPr>
            <a:r>
              <a:rPr lang="en-US" sz="5000" b="1" dirty="0" smtClean="0">
                <a:solidFill>
                  <a:srgbClr val="1C4587"/>
                </a:solidFill>
                <a:latin typeface="Tahoma" panose="020B0604030504040204" pitchFamily="34" charset="0"/>
                <a:ea typeface="Tahoma" panose="020B0604030504040204" pitchFamily="34" charset="0"/>
                <a:cs typeface="Tahoma" panose="020B0604030504040204" pitchFamily="34" charset="0"/>
                <a:sym typeface="Montserrat ExtraBold"/>
              </a:rPr>
              <a:t>DBM PRESENTATION</a:t>
            </a:r>
            <a:endParaRPr sz="5000" b="1" dirty="0">
              <a:solidFill>
                <a:srgbClr val="1C4587"/>
              </a:solidFill>
              <a:latin typeface="Tahoma" panose="020B0604030504040204" pitchFamily="34" charset="0"/>
              <a:ea typeface="Tahoma" panose="020B0604030504040204" pitchFamily="34" charset="0"/>
              <a:cs typeface="Tahoma" panose="020B0604030504040204" pitchFamily="34" charset="0"/>
              <a:sym typeface="Montserrat ExtraBold"/>
            </a:endParaRPr>
          </a:p>
        </p:txBody>
      </p:sp>
      <p:sp>
        <p:nvSpPr>
          <p:cNvPr id="58" name="Google Shape;58;p13"/>
          <p:cNvSpPr/>
          <p:nvPr/>
        </p:nvSpPr>
        <p:spPr>
          <a:xfrm>
            <a:off x="0" y="5005325"/>
            <a:ext cx="3048600" cy="138300"/>
          </a:xfrm>
          <a:prstGeom prst="rect">
            <a:avLst/>
          </a:prstGeom>
          <a:solidFill>
            <a:srgbClr val="F3B7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59" name="Google Shape;59;p13"/>
          <p:cNvSpPr/>
          <p:nvPr/>
        </p:nvSpPr>
        <p:spPr>
          <a:xfrm>
            <a:off x="3047701" y="5005325"/>
            <a:ext cx="3048600" cy="138300"/>
          </a:xfrm>
          <a:prstGeom prst="rect">
            <a:avLst/>
          </a:prstGeom>
          <a:solidFill>
            <a:srgbClr val="BE22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60" name="Google Shape;60;p13"/>
          <p:cNvSpPr/>
          <p:nvPr/>
        </p:nvSpPr>
        <p:spPr>
          <a:xfrm>
            <a:off x="6095402" y="5005325"/>
            <a:ext cx="3048600" cy="138300"/>
          </a:xfrm>
          <a:prstGeom prst="rect">
            <a:avLst/>
          </a:prstGeom>
          <a:solidFill>
            <a:srgbClr val="27397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61" name="Google Shape;61;p13"/>
          <p:cNvSpPr txBox="1">
            <a:spLocks noGrp="1"/>
          </p:cNvSpPr>
          <p:nvPr>
            <p:ph type="subTitle" idx="1"/>
          </p:nvPr>
        </p:nvSpPr>
        <p:spPr>
          <a:xfrm>
            <a:off x="924000" y="3706250"/>
            <a:ext cx="7296000" cy="969900"/>
          </a:xfrm>
          <a:prstGeom prst="rect">
            <a:avLst/>
          </a:prstGeom>
          <a:noFill/>
          <a:ln>
            <a:noFill/>
          </a:ln>
        </p:spPr>
        <p:txBody>
          <a:bodyPr spcFirstLastPara="1" wrap="square" lIns="68575" tIns="34275" rIns="68575" bIns="34275" anchor="t" anchorCtr="0">
            <a:noAutofit/>
          </a:bodyPr>
          <a:lstStyle/>
          <a:p>
            <a:pPr marL="342900" lvl="0" indent="-304800" algn="ctr" rtl="0">
              <a:lnSpc>
                <a:spcPct val="100000"/>
              </a:lnSpc>
              <a:spcBef>
                <a:spcPts val="0"/>
              </a:spcBef>
              <a:spcAft>
                <a:spcPts val="0"/>
              </a:spcAft>
              <a:buClr>
                <a:schemeClr val="dk1"/>
              </a:buClr>
              <a:buSzPts val="1900"/>
              <a:buNone/>
            </a:pPr>
            <a:r>
              <a:rPr lang="en" sz="1400" b="1" dirty="0">
                <a:solidFill>
                  <a:srgbClr val="1C4587"/>
                </a:solidFill>
                <a:latin typeface="Tahoma" panose="020B0604030504040204" pitchFamily="34" charset="0"/>
                <a:ea typeface="Tahoma" panose="020B0604030504040204" pitchFamily="34" charset="0"/>
                <a:cs typeface="Tahoma" panose="020B0604030504040204" pitchFamily="34" charset="0"/>
                <a:sym typeface="Montserrat"/>
              </a:rPr>
              <a:t>DIRECTOR </a:t>
            </a:r>
            <a:r>
              <a:rPr lang="en-PH" sz="1400" b="1" dirty="0">
                <a:solidFill>
                  <a:srgbClr val="1C4587"/>
                </a:solidFill>
                <a:latin typeface="Tahoma" panose="020B0604030504040204" pitchFamily="34" charset="0"/>
                <a:ea typeface="Tahoma" panose="020B0604030504040204" pitchFamily="34" charset="0"/>
                <a:cs typeface="Tahoma" panose="020B0604030504040204" pitchFamily="34" charset="0"/>
                <a:sym typeface="Montserrat"/>
              </a:rPr>
              <a:t>JOHN ARIES S. MACASPAC</a:t>
            </a:r>
            <a:endParaRPr sz="1400" b="1" dirty="0">
              <a:solidFill>
                <a:srgbClr val="1C4587"/>
              </a:solidFill>
              <a:latin typeface="Tahoma" panose="020B0604030504040204" pitchFamily="34" charset="0"/>
              <a:ea typeface="Tahoma" panose="020B0604030504040204" pitchFamily="34" charset="0"/>
              <a:cs typeface="Tahoma" panose="020B0604030504040204" pitchFamily="34" charset="0"/>
              <a:sym typeface="Montserrat"/>
            </a:endParaRPr>
          </a:p>
          <a:p>
            <a:pPr marL="342900" lvl="0" indent="-304800" algn="ctr" rtl="0">
              <a:lnSpc>
                <a:spcPct val="100000"/>
              </a:lnSpc>
              <a:spcBef>
                <a:spcPts val="0"/>
              </a:spcBef>
              <a:spcAft>
                <a:spcPts val="0"/>
              </a:spcAft>
              <a:buClr>
                <a:schemeClr val="dk1"/>
              </a:buClr>
              <a:buSzPts val="1900"/>
              <a:buNone/>
            </a:pPr>
            <a:r>
              <a:rPr lang="en-PH" sz="1000" dirty="0" smtClean="0">
                <a:solidFill>
                  <a:srgbClr val="1C4587"/>
                </a:solidFill>
                <a:latin typeface="Tahoma" panose="020B0604030504040204" pitchFamily="34" charset="0"/>
                <a:ea typeface="Tahoma" panose="020B0604030504040204" pitchFamily="34" charset="0"/>
                <a:cs typeface="Tahoma" panose="020B0604030504040204" pitchFamily="34" charset="0"/>
                <a:sym typeface="Montserrat"/>
              </a:rPr>
              <a:t>DBM - Systems </a:t>
            </a:r>
            <a:r>
              <a:rPr lang="en-PH" sz="1000" dirty="0">
                <a:solidFill>
                  <a:srgbClr val="1C4587"/>
                </a:solidFill>
                <a:latin typeface="Tahoma" panose="020B0604030504040204" pitchFamily="34" charset="0"/>
                <a:ea typeface="Tahoma" panose="020B0604030504040204" pitchFamily="34" charset="0"/>
                <a:cs typeface="Tahoma" panose="020B0604030504040204" pitchFamily="34" charset="0"/>
                <a:sym typeface="Montserrat"/>
              </a:rPr>
              <a:t>and Productivity Improvement</a:t>
            </a:r>
            <a:r>
              <a:rPr lang="en" sz="1000" dirty="0">
                <a:solidFill>
                  <a:srgbClr val="1C4587"/>
                </a:solidFill>
                <a:latin typeface="Tahoma" panose="020B0604030504040204" pitchFamily="34" charset="0"/>
                <a:ea typeface="Tahoma" panose="020B0604030504040204" pitchFamily="34" charset="0"/>
                <a:cs typeface="Tahoma" panose="020B0604030504040204" pitchFamily="34" charset="0"/>
                <a:sym typeface="Montserrat"/>
              </a:rPr>
              <a:t> Bureau</a:t>
            </a:r>
            <a:endParaRPr sz="1000" dirty="0">
              <a:solidFill>
                <a:srgbClr val="1C4587"/>
              </a:solidFill>
              <a:latin typeface="Tahoma" panose="020B0604030504040204" pitchFamily="34" charset="0"/>
              <a:ea typeface="Tahoma" panose="020B0604030504040204" pitchFamily="34" charset="0"/>
              <a:cs typeface="Tahoma" panose="020B0604030504040204" pitchFamily="34" charset="0"/>
              <a:sym typeface="Montserrat"/>
            </a:endParaRPr>
          </a:p>
          <a:p>
            <a:pPr marL="342900" lvl="0" indent="-304800" algn="ctr" rtl="0">
              <a:lnSpc>
                <a:spcPct val="115000"/>
              </a:lnSpc>
              <a:spcBef>
                <a:spcPts val="0"/>
              </a:spcBef>
              <a:spcAft>
                <a:spcPts val="0"/>
              </a:spcAft>
              <a:buClr>
                <a:schemeClr val="dk1"/>
              </a:buClr>
              <a:buSzPts val="1900"/>
              <a:buNone/>
            </a:pPr>
            <a:endParaRPr sz="400" dirty="0">
              <a:latin typeface="Tahoma" panose="020B0604030504040204" pitchFamily="34" charset="0"/>
              <a:ea typeface="Tahoma" panose="020B0604030504040204" pitchFamily="34" charset="0"/>
              <a:cs typeface="Tahoma" panose="020B0604030504040204" pitchFamily="34" charset="0"/>
              <a:sym typeface="Montserrat"/>
            </a:endParaRPr>
          </a:p>
          <a:p>
            <a:pPr marL="342900" lvl="0" indent="-304800" algn="ctr" rtl="0">
              <a:lnSpc>
                <a:spcPct val="115000"/>
              </a:lnSpc>
              <a:spcBef>
                <a:spcPts val="0"/>
              </a:spcBef>
              <a:spcAft>
                <a:spcPts val="0"/>
              </a:spcAft>
              <a:buClr>
                <a:schemeClr val="dk1"/>
              </a:buClr>
              <a:buSzPts val="1900"/>
              <a:buNone/>
            </a:pPr>
            <a:r>
              <a:rPr lang="en" sz="1000" dirty="0">
                <a:latin typeface="Tahoma" panose="020B0604030504040204" pitchFamily="34" charset="0"/>
                <a:ea typeface="Tahoma" panose="020B0604030504040204" pitchFamily="34" charset="0"/>
                <a:cs typeface="Tahoma" panose="020B0604030504040204" pitchFamily="34" charset="0"/>
                <a:sym typeface="Montserrat"/>
              </a:rPr>
              <a:t>-</a:t>
            </a:r>
            <a:endParaRPr sz="1000" dirty="0">
              <a:latin typeface="Tahoma" panose="020B0604030504040204" pitchFamily="34" charset="0"/>
              <a:ea typeface="Tahoma" panose="020B0604030504040204" pitchFamily="34" charset="0"/>
              <a:cs typeface="Tahoma" panose="020B0604030504040204" pitchFamily="34" charset="0"/>
              <a:sym typeface="Montserrat"/>
            </a:endParaRPr>
          </a:p>
          <a:p>
            <a:pPr marL="342900" lvl="0" indent="-304800" algn="ctr" rtl="0">
              <a:lnSpc>
                <a:spcPct val="115000"/>
              </a:lnSpc>
              <a:spcBef>
                <a:spcPts val="0"/>
              </a:spcBef>
              <a:spcAft>
                <a:spcPts val="0"/>
              </a:spcAft>
              <a:buClr>
                <a:schemeClr val="dk1"/>
              </a:buClr>
              <a:buSzPts val="1900"/>
              <a:buFont typeface="Arial"/>
              <a:buNone/>
            </a:pPr>
            <a:r>
              <a:rPr lang="en" sz="1000" dirty="0">
                <a:latin typeface="Tahoma" panose="020B0604030504040204" pitchFamily="34" charset="0"/>
                <a:ea typeface="Tahoma" panose="020B0604030504040204" pitchFamily="34" charset="0"/>
                <a:cs typeface="Tahoma" panose="020B0604030504040204" pitchFamily="34" charset="0"/>
                <a:sym typeface="Montserrat"/>
              </a:rPr>
              <a:t>-</a:t>
            </a:r>
            <a:endParaRPr sz="1000" dirty="0">
              <a:latin typeface="Tahoma" panose="020B0604030504040204" pitchFamily="34" charset="0"/>
              <a:ea typeface="Tahoma" panose="020B0604030504040204" pitchFamily="34" charset="0"/>
              <a:cs typeface="Tahoma" panose="020B0604030504040204" pitchFamily="34" charset="0"/>
              <a:sym typeface="Montserrat"/>
            </a:endParaRPr>
          </a:p>
          <a:p>
            <a:pPr marL="342900" lvl="0" indent="-304800" algn="ctr" rtl="0">
              <a:lnSpc>
                <a:spcPct val="115000"/>
              </a:lnSpc>
              <a:spcBef>
                <a:spcPts val="0"/>
              </a:spcBef>
              <a:spcAft>
                <a:spcPts val="0"/>
              </a:spcAft>
              <a:buClr>
                <a:schemeClr val="dk1"/>
              </a:buClr>
              <a:buSzPts val="1900"/>
              <a:buNone/>
            </a:pPr>
            <a:r>
              <a:rPr lang="en" sz="1000" dirty="0">
                <a:latin typeface="Tahoma" panose="020B0604030504040204" pitchFamily="34" charset="0"/>
                <a:ea typeface="Tahoma" panose="020B0604030504040204" pitchFamily="34" charset="0"/>
                <a:cs typeface="Tahoma" panose="020B0604030504040204" pitchFamily="34" charset="0"/>
                <a:sym typeface="Montserrat"/>
              </a:rPr>
              <a:t>-</a:t>
            </a:r>
            <a:endParaRPr sz="1000" dirty="0">
              <a:latin typeface="Tahoma" panose="020B0604030504040204" pitchFamily="34" charset="0"/>
              <a:ea typeface="Tahoma" panose="020B0604030504040204" pitchFamily="34" charset="0"/>
              <a:cs typeface="Tahoma" panose="020B0604030504040204" pitchFamily="34" charset="0"/>
              <a:sym typeface="Montserra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cxnSp>
        <p:nvCxnSpPr>
          <p:cNvPr id="271" name="Google Shape;271;g23f87b2720f_0_232"/>
          <p:cNvCxnSpPr/>
          <p:nvPr/>
        </p:nvCxnSpPr>
        <p:spPr>
          <a:xfrm>
            <a:off x="1453235" y="3460631"/>
            <a:ext cx="1599750" cy="859050"/>
          </a:xfrm>
          <a:prstGeom prst="bentConnector3">
            <a:avLst>
              <a:gd name="adj1" fmla="val 33409"/>
            </a:avLst>
          </a:prstGeom>
          <a:noFill/>
          <a:ln w="9525" cap="flat" cmpd="sng">
            <a:solidFill>
              <a:srgbClr val="7F7F7F"/>
            </a:solidFill>
            <a:prstDash val="solid"/>
            <a:round/>
            <a:headEnd type="none" w="sm" len="sm"/>
            <a:tailEnd type="oval" w="med" len="med"/>
          </a:ln>
        </p:spPr>
      </p:cxnSp>
      <p:cxnSp>
        <p:nvCxnSpPr>
          <p:cNvPr id="272" name="Google Shape;272;g23f87b2720f_0_232"/>
          <p:cNvCxnSpPr/>
          <p:nvPr/>
        </p:nvCxnSpPr>
        <p:spPr>
          <a:xfrm rot="10800000" flipH="1">
            <a:off x="1576422" y="790669"/>
            <a:ext cx="1528650" cy="892125"/>
          </a:xfrm>
          <a:prstGeom prst="bentConnector3">
            <a:avLst>
              <a:gd name="adj1" fmla="val 23057"/>
            </a:avLst>
          </a:prstGeom>
          <a:noFill/>
          <a:ln w="9525" cap="flat" cmpd="sng">
            <a:solidFill>
              <a:srgbClr val="7F7F7F"/>
            </a:solidFill>
            <a:prstDash val="solid"/>
            <a:round/>
            <a:headEnd type="none" w="sm" len="sm"/>
            <a:tailEnd type="oval" w="med" len="med"/>
          </a:ln>
        </p:spPr>
      </p:cxnSp>
      <p:sp>
        <p:nvSpPr>
          <p:cNvPr id="273" name="Google Shape;273;g23f87b2720f_0_232"/>
          <p:cNvSpPr txBox="1">
            <a:spLocks noGrp="1"/>
          </p:cNvSpPr>
          <p:nvPr>
            <p:ph type="title"/>
          </p:nvPr>
        </p:nvSpPr>
        <p:spPr>
          <a:xfrm>
            <a:off x="628650" y="-1819"/>
            <a:ext cx="7886700" cy="594900"/>
          </a:xfrm>
          <a:prstGeom prst="rect">
            <a:avLst/>
          </a:prstGeom>
          <a:noFill/>
          <a:ln>
            <a:noFill/>
          </a:ln>
        </p:spPr>
        <p:txBody>
          <a:bodyPr spcFirstLastPara="1" wrap="square" lIns="68569" tIns="34275" rIns="68569" bIns="34275" anchor="ctr" anchorCtr="0">
            <a:normAutofit/>
          </a:bodyPr>
          <a:lstStyle/>
          <a:p>
            <a:pPr algn="ctr">
              <a:lnSpc>
                <a:spcPct val="100000"/>
              </a:lnSpc>
            </a:pPr>
            <a:r>
              <a:rPr lang="en-PH" sz="2625" b="1">
                <a:latin typeface="Montserrat"/>
                <a:ea typeface="Montserrat"/>
                <a:cs typeface="Montserrat"/>
                <a:sym typeface="Montserrat"/>
              </a:rPr>
              <a:t>SALIENT FEATURES OF THE IAM FOR LGUs</a:t>
            </a:r>
            <a:endParaRPr>
              <a:latin typeface="Montserrat"/>
              <a:ea typeface="Montserrat"/>
              <a:cs typeface="Montserrat"/>
              <a:sym typeface="Montserrat"/>
            </a:endParaRPr>
          </a:p>
        </p:txBody>
      </p:sp>
      <p:sp>
        <p:nvSpPr>
          <p:cNvPr id="274" name="Google Shape;274;g23f87b2720f_0_232"/>
          <p:cNvSpPr txBox="1"/>
          <p:nvPr/>
        </p:nvSpPr>
        <p:spPr>
          <a:xfrm>
            <a:off x="3279525" y="4369275"/>
            <a:ext cx="5159250" cy="502875"/>
          </a:xfrm>
          <a:prstGeom prst="rect">
            <a:avLst/>
          </a:prstGeom>
          <a:noFill/>
          <a:ln>
            <a:noFill/>
          </a:ln>
        </p:spPr>
        <p:txBody>
          <a:bodyPr spcFirstLastPara="1" wrap="square" lIns="91425" tIns="91425" rIns="91425" bIns="91425" anchor="t" anchorCtr="0">
            <a:noAutofit/>
          </a:bodyPr>
          <a:lstStyle/>
          <a:p>
            <a:pPr algn="ctr">
              <a:buSzPts val="1650"/>
            </a:pPr>
            <a:r>
              <a:rPr lang="en-PH" sz="1238">
                <a:solidFill>
                  <a:schemeClr val="dk1"/>
                </a:solidFill>
                <a:latin typeface="Montserrat"/>
                <a:ea typeface="Montserrat"/>
                <a:cs typeface="Montserrat"/>
                <a:sym typeface="Montserrat"/>
              </a:rPr>
              <a:t>Provides copy of issuances, forms, and sample  internal control questionnaire and flowcharts</a:t>
            </a:r>
            <a:endParaRPr sz="1238">
              <a:solidFill>
                <a:schemeClr val="dk1"/>
              </a:solidFill>
              <a:latin typeface="Montserrat"/>
              <a:ea typeface="Montserrat"/>
              <a:cs typeface="Montserrat"/>
              <a:sym typeface="Montserrat"/>
            </a:endParaRPr>
          </a:p>
        </p:txBody>
      </p:sp>
      <p:cxnSp>
        <p:nvCxnSpPr>
          <p:cNvPr id="275" name="Google Shape;275;g23f87b2720f_0_232"/>
          <p:cNvCxnSpPr/>
          <p:nvPr/>
        </p:nvCxnSpPr>
        <p:spPr>
          <a:xfrm>
            <a:off x="2333057" y="2555025"/>
            <a:ext cx="662850" cy="0"/>
          </a:xfrm>
          <a:prstGeom prst="straightConnector1">
            <a:avLst/>
          </a:prstGeom>
          <a:noFill/>
          <a:ln w="9525" cap="flat" cmpd="sng">
            <a:solidFill>
              <a:srgbClr val="7F7F7F"/>
            </a:solidFill>
            <a:prstDash val="solid"/>
            <a:round/>
            <a:headEnd type="none" w="sm" len="sm"/>
            <a:tailEnd type="oval" w="med" len="med"/>
          </a:ln>
        </p:spPr>
      </p:cxnSp>
      <p:pic>
        <p:nvPicPr>
          <p:cNvPr id="276" name="Google Shape;276;g23f87b2720f_0_232"/>
          <p:cNvPicPr preferRelativeResize="0"/>
          <p:nvPr/>
        </p:nvPicPr>
        <p:blipFill rotWithShape="1">
          <a:blip r:embed="rId3">
            <a:alphaModFix/>
          </a:blip>
          <a:srcRect/>
          <a:stretch/>
        </p:blipFill>
        <p:spPr>
          <a:xfrm>
            <a:off x="1" y="4881657"/>
            <a:ext cx="9143999" cy="265556"/>
          </a:xfrm>
          <a:prstGeom prst="rect">
            <a:avLst/>
          </a:prstGeom>
          <a:noFill/>
          <a:ln>
            <a:noFill/>
          </a:ln>
        </p:spPr>
      </p:pic>
      <p:sp>
        <p:nvSpPr>
          <p:cNvPr id="277" name="Google Shape;277;g23f87b2720f_0_232"/>
          <p:cNvSpPr txBox="1"/>
          <p:nvPr/>
        </p:nvSpPr>
        <p:spPr>
          <a:xfrm>
            <a:off x="3280606" y="1846838"/>
            <a:ext cx="5128425" cy="594900"/>
          </a:xfrm>
          <a:prstGeom prst="rect">
            <a:avLst/>
          </a:prstGeom>
          <a:noFill/>
          <a:ln>
            <a:noFill/>
          </a:ln>
        </p:spPr>
        <p:txBody>
          <a:bodyPr spcFirstLastPara="1" wrap="square" lIns="91425" tIns="91425" rIns="91425" bIns="91425" anchor="t" anchorCtr="0">
            <a:noAutofit/>
          </a:bodyPr>
          <a:lstStyle/>
          <a:p>
            <a:pPr algn="ctr">
              <a:buSzPts val="1650"/>
            </a:pPr>
            <a:r>
              <a:rPr lang="en-PH" sz="1163">
                <a:solidFill>
                  <a:schemeClr val="dk1"/>
                </a:solidFill>
                <a:latin typeface="Montserrat"/>
                <a:ea typeface="Montserrat"/>
                <a:cs typeface="Montserrat"/>
                <a:sym typeface="Montserrat"/>
              </a:rPr>
              <a:t>Includes the guidelines on organizational, staffing, key strategies, key attributes, and roles and responsibilities on internal audit</a:t>
            </a:r>
            <a:endParaRPr sz="1163">
              <a:solidFill>
                <a:schemeClr val="dk1"/>
              </a:solidFill>
              <a:latin typeface="Montserrat"/>
              <a:ea typeface="Montserrat"/>
              <a:cs typeface="Montserrat"/>
              <a:sym typeface="Montserrat"/>
            </a:endParaRPr>
          </a:p>
        </p:txBody>
      </p:sp>
      <p:sp>
        <p:nvSpPr>
          <p:cNvPr id="278" name="Google Shape;278;g23f87b2720f_0_232"/>
          <p:cNvSpPr txBox="1"/>
          <p:nvPr/>
        </p:nvSpPr>
        <p:spPr>
          <a:xfrm>
            <a:off x="3274463" y="2688056"/>
            <a:ext cx="5159250" cy="594900"/>
          </a:xfrm>
          <a:prstGeom prst="rect">
            <a:avLst/>
          </a:prstGeom>
          <a:noFill/>
          <a:ln>
            <a:noFill/>
          </a:ln>
        </p:spPr>
        <p:txBody>
          <a:bodyPr spcFirstLastPara="1" wrap="square" lIns="91425" tIns="91425" rIns="91425" bIns="91425" anchor="t" anchorCtr="0">
            <a:noAutofit/>
          </a:bodyPr>
          <a:lstStyle/>
          <a:p>
            <a:pPr algn="ctr">
              <a:buSzPts val="1650"/>
            </a:pPr>
            <a:r>
              <a:rPr lang="en-PH" sz="1163">
                <a:solidFill>
                  <a:schemeClr val="dk1"/>
                </a:solidFill>
                <a:latin typeface="Montserrat"/>
                <a:ea typeface="Montserrat"/>
                <a:cs typeface="Montserrat"/>
                <a:sym typeface="Montserrat"/>
              </a:rPr>
              <a:t>Provides information on the conduct of strategic and annual work planning, and audit process. </a:t>
            </a:r>
            <a:endParaRPr sz="1163">
              <a:solidFill>
                <a:schemeClr val="dk1"/>
              </a:solidFill>
              <a:latin typeface="Montserrat"/>
              <a:ea typeface="Montserrat"/>
              <a:cs typeface="Montserrat"/>
              <a:sym typeface="Montserrat"/>
            </a:endParaRPr>
          </a:p>
        </p:txBody>
      </p:sp>
      <p:sp>
        <p:nvSpPr>
          <p:cNvPr id="279" name="Google Shape;279;g23f87b2720f_0_232"/>
          <p:cNvSpPr txBox="1"/>
          <p:nvPr/>
        </p:nvSpPr>
        <p:spPr>
          <a:xfrm>
            <a:off x="3222413" y="3512025"/>
            <a:ext cx="5337000" cy="502875"/>
          </a:xfrm>
          <a:prstGeom prst="rect">
            <a:avLst/>
          </a:prstGeom>
          <a:noFill/>
          <a:ln>
            <a:noFill/>
          </a:ln>
        </p:spPr>
        <p:txBody>
          <a:bodyPr spcFirstLastPara="1" wrap="square" lIns="91425" tIns="91425" rIns="91425" bIns="91425" anchor="t" anchorCtr="0">
            <a:noAutofit/>
          </a:bodyPr>
          <a:lstStyle/>
          <a:p>
            <a:pPr algn="ctr">
              <a:buSzPts val="1550"/>
            </a:pPr>
            <a:r>
              <a:rPr lang="en-PH" sz="1163">
                <a:solidFill>
                  <a:schemeClr val="dk1"/>
                </a:solidFill>
                <a:latin typeface="Montserrat"/>
                <a:ea typeface="Montserrat"/>
                <a:cs typeface="Montserrat"/>
                <a:sym typeface="Montserrat"/>
              </a:rPr>
              <a:t>Includes a discussion on the importance of performance evaluation, measurement techniques, and performance monitoring </a:t>
            </a:r>
            <a:endParaRPr sz="1163">
              <a:solidFill>
                <a:schemeClr val="dk1"/>
              </a:solidFill>
              <a:latin typeface="Montserrat"/>
              <a:ea typeface="Montserrat"/>
              <a:cs typeface="Montserrat"/>
              <a:sym typeface="Montserrat"/>
            </a:endParaRPr>
          </a:p>
        </p:txBody>
      </p:sp>
      <p:cxnSp>
        <p:nvCxnSpPr>
          <p:cNvPr id="280" name="Google Shape;280;g23f87b2720f_0_232"/>
          <p:cNvCxnSpPr/>
          <p:nvPr/>
        </p:nvCxnSpPr>
        <p:spPr>
          <a:xfrm rot="10800000" flipH="1">
            <a:off x="1988866" y="1728394"/>
            <a:ext cx="1076850" cy="882675"/>
          </a:xfrm>
          <a:prstGeom prst="bentConnector3">
            <a:avLst>
              <a:gd name="adj1" fmla="val 9316"/>
            </a:avLst>
          </a:prstGeom>
          <a:noFill/>
          <a:ln w="9525" cap="flat" cmpd="sng">
            <a:solidFill>
              <a:srgbClr val="7F7F7F"/>
            </a:solidFill>
            <a:prstDash val="solid"/>
            <a:round/>
            <a:headEnd type="none" w="sm" len="sm"/>
            <a:tailEnd type="oval" w="med" len="med"/>
          </a:ln>
        </p:spPr>
      </p:cxnSp>
      <p:sp>
        <p:nvSpPr>
          <p:cNvPr id="281" name="Google Shape;281;g23f87b2720f_0_232"/>
          <p:cNvSpPr txBox="1"/>
          <p:nvPr/>
        </p:nvSpPr>
        <p:spPr>
          <a:xfrm>
            <a:off x="3279563" y="944231"/>
            <a:ext cx="5159250" cy="470700"/>
          </a:xfrm>
          <a:prstGeom prst="rect">
            <a:avLst/>
          </a:prstGeom>
          <a:noFill/>
          <a:ln>
            <a:noFill/>
          </a:ln>
        </p:spPr>
        <p:txBody>
          <a:bodyPr spcFirstLastPara="1" wrap="square" lIns="91425" tIns="91425" rIns="91425" bIns="91425" anchor="t" anchorCtr="0">
            <a:noAutofit/>
          </a:bodyPr>
          <a:lstStyle/>
          <a:p>
            <a:pPr algn="ctr">
              <a:buSzPts val="1550"/>
            </a:pPr>
            <a:r>
              <a:rPr lang="en-PH" sz="1163">
                <a:solidFill>
                  <a:schemeClr val="dk1"/>
                </a:solidFill>
                <a:latin typeface="Montserrat"/>
                <a:ea typeface="Montserrat"/>
                <a:cs typeface="Montserrat"/>
                <a:sym typeface="Montserrat"/>
              </a:rPr>
              <a:t>Contains basic information on internal control; and importance,  legal bases, scope, and types  of internal audit</a:t>
            </a:r>
            <a:endParaRPr sz="1163">
              <a:solidFill>
                <a:schemeClr val="dk1"/>
              </a:solidFill>
              <a:latin typeface="Montserrat"/>
              <a:ea typeface="Montserrat"/>
              <a:cs typeface="Montserrat"/>
              <a:sym typeface="Montserrat"/>
            </a:endParaRPr>
          </a:p>
        </p:txBody>
      </p:sp>
      <p:cxnSp>
        <p:nvCxnSpPr>
          <p:cNvPr id="282" name="Google Shape;282;g23f87b2720f_0_232"/>
          <p:cNvCxnSpPr/>
          <p:nvPr/>
        </p:nvCxnSpPr>
        <p:spPr>
          <a:xfrm>
            <a:off x="1448172" y="2542369"/>
            <a:ext cx="1599750" cy="859050"/>
          </a:xfrm>
          <a:prstGeom prst="bentConnector3">
            <a:avLst>
              <a:gd name="adj1" fmla="val 33409"/>
            </a:avLst>
          </a:prstGeom>
          <a:noFill/>
          <a:ln w="9525" cap="flat" cmpd="sng">
            <a:solidFill>
              <a:srgbClr val="7F7F7F"/>
            </a:solidFill>
            <a:prstDash val="solid"/>
            <a:round/>
            <a:headEnd type="none" w="sm" len="sm"/>
            <a:tailEnd type="oval" w="med" len="med"/>
          </a:ln>
        </p:spPr>
      </p:cxnSp>
      <p:pic>
        <p:nvPicPr>
          <p:cNvPr id="283" name="Google Shape;283;g23f87b2720f_0_232"/>
          <p:cNvPicPr preferRelativeResize="0"/>
          <p:nvPr/>
        </p:nvPicPr>
        <p:blipFill rotWithShape="1">
          <a:blip r:embed="rId4">
            <a:alphaModFix/>
          </a:blip>
          <a:srcRect/>
          <a:stretch/>
        </p:blipFill>
        <p:spPr>
          <a:xfrm>
            <a:off x="555450" y="1497338"/>
            <a:ext cx="1801256" cy="2276718"/>
          </a:xfrm>
          <a:prstGeom prst="rect">
            <a:avLst/>
          </a:prstGeom>
          <a:noFill/>
          <a:ln>
            <a:noFill/>
          </a:ln>
        </p:spPr>
      </p:pic>
      <p:sp>
        <p:nvSpPr>
          <p:cNvPr id="284" name="Google Shape;284;g23f87b2720f_0_232"/>
          <p:cNvSpPr/>
          <p:nvPr/>
        </p:nvSpPr>
        <p:spPr>
          <a:xfrm>
            <a:off x="3279563" y="1524825"/>
            <a:ext cx="5159250" cy="369225"/>
          </a:xfrm>
          <a:prstGeom prst="roundRect">
            <a:avLst>
              <a:gd name="adj" fmla="val 16667"/>
            </a:avLst>
          </a:prstGeom>
          <a:solidFill>
            <a:srgbClr val="1155CC"/>
          </a:solidFill>
          <a:ln>
            <a:noFill/>
          </a:ln>
        </p:spPr>
        <p:txBody>
          <a:bodyPr spcFirstLastPara="1" wrap="square" lIns="68569" tIns="68569" rIns="68569" bIns="68569" anchor="ctr" anchorCtr="0">
            <a:noAutofit/>
          </a:bodyPr>
          <a:lstStyle/>
          <a:p>
            <a:pPr algn="ctr">
              <a:lnSpc>
                <a:spcPct val="115000"/>
              </a:lnSpc>
            </a:pPr>
            <a:r>
              <a:rPr lang="en-PH" sz="1200" b="1">
                <a:solidFill>
                  <a:schemeClr val="lt1"/>
                </a:solidFill>
                <a:latin typeface="Montserrat"/>
                <a:ea typeface="Montserrat"/>
                <a:cs typeface="Montserrat"/>
                <a:sym typeface="Montserrat"/>
              </a:rPr>
              <a:t>PART II: ORGANIZING THE INTERNAL AUDIT SERVICE/UNIT</a:t>
            </a:r>
            <a:endParaRPr sz="1050">
              <a:latin typeface="Montserrat"/>
              <a:ea typeface="Montserrat"/>
              <a:cs typeface="Montserrat"/>
              <a:sym typeface="Montserrat"/>
            </a:endParaRPr>
          </a:p>
        </p:txBody>
      </p:sp>
      <p:sp>
        <p:nvSpPr>
          <p:cNvPr id="285" name="Google Shape;285;g23f87b2720f_0_232"/>
          <p:cNvSpPr/>
          <p:nvPr/>
        </p:nvSpPr>
        <p:spPr>
          <a:xfrm>
            <a:off x="3279563" y="657713"/>
            <a:ext cx="5159250" cy="369225"/>
          </a:xfrm>
          <a:prstGeom prst="roundRect">
            <a:avLst>
              <a:gd name="adj" fmla="val 16667"/>
            </a:avLst>
          </a:prstGeom>
          <a:solidFill>
            <a:srgbClr val="0944A1"/>
          </a:solidFill>
          <a:ln>
            <a:noFill/>
          </a:ln>
        </p:spPr>
        <p:txBody>
          <a:bodyPr spcFirstLastPara="1" wrap="square" lIns="68569" tIns="68569" rIns="68569" bIns="68569" anchor="ctr" anchorCtr="0">
            <a:noAutofit/>
          </a:bodyPr>
          <a:lstStyle/>
          <a:p>
            <a:pPr algn="ctr">
              <a:lnSpc>
                <a:spcPct val="115000"/>
              </a:lnSpc>
            </a:pPr>
            <a:r>
              <a:rPr lang="en-PH" sz="1125" b="1">
                <a:solidFill>
                  <a:schemeClr val="lt1"/>
                </a:solidFill>
                <a:latin typeface="Montserrat"/>
                <a:ea typeface="Montserrat"/>
                <a:cs typeface="Montserrat"/>
                <a:sym typeface="Montserrat"/>
              </a:rPr>
              <a:t>PART I. INTERNAL CONTROL AND INTERNAL AUDIT FRAMEWORK</a:t>
            </a:r>
            <a:endParaRPr sz="1050">
              <a:latin typeface="Montserrat"/>
              <a:ea typeface="Montserrat"/>
              <a:cs typeface="Montserrat"/>
              <a:sym typeface="Montserrat"/>
            </a:endParaRPr>
          </a:p>
        </p:txBody>
      </p:sp>
      <p:sp>
        <p:nvSpPr>
          <p:cNvPr id="286" name="Google Shape;286;g23f87b2720f_0_232"/>
          <p:cNvSpPr/>
          <p:nvPr/>
        </p:nvSpPr>
        <p:spPr>
          <a:xfrm>
            <a:off x="3279563" y="3232031"/>
            <a:ext cx="5159250" cy="369225"/>
          </a:xfrm>
          <a:prstGeom prst="roundRect">
            <a:avLst>
              <a:gd name="adj" fmla="val 16667"/>
            </a:avLst>
          </a:prstGeom>
          <a:solidFill>
            <a:srgbClr val="6D9EEB"/>
          </a:solidFill>
          <a:ln>
            <a:noFill/>
          </a:ln>
        </p:spPr>
        <p:txBody>
          <a:bodyPr spcFirstLastPara="1" wrap="square" lIns="68569" tIns="68569" rIns="68569" bIns="68569" anchor="ctr" anchorCtr="0">
            <a:noAutofit/>
          </a:bodyPr>
          <a:lstStyle/>
          <a:p>
            <a:pPr algn="ctr">
              <a:lnSpc>
                <a:spcPct val="115000"/>
              </a:lnSpc>
            </a:pPr>
            <a:r>
              <a:rPr lang="en-PH" sz="1200" b="1">
                <a:solidFill>
                  <a:schemeClr val="lt1"/>
                </a:solidFill>
                <a:latin typeface="Montserrat"/>
                <a:ea typeface="Montserrat"/>
                <a:cs typeface="Montserrat"/>
                <a:sym typeface="Montserrat"/>
              </a:rPr>
              <a:t>PART IV. PERFORMANCE MONITORING AND EVALUATION</a:t>
            </a:r>
            <a:endParaRPr sz="1050">
              <a:latin typeface="Montserrat"/>
              <a:ea typeface="Montserrat"/>
              <a:cs typeface="Montserrat"/>
              <a:sym typeface="Montserrat"/>
            </a:endParaRPr>
          </a:p>
        </p:txBody>
      </p:sp>
      <p:sp>
        <p:nvSpPr>
          <p:cNvPr id="287" name="Google Shape;287;g23f87b2720f_0_232"/>
          <p:cNvSpPr/>
          <p:nvPr/>
        </p:nvSpPr>
        <p:spPr>
          <a:xfrm>
            <a:off x="3279563" y="2376994"/>
            <a:ext cx="5159250" cy="369225"/>
          </a:xfrm>
          <a:prstGeom prst="roundRect">
            <a:avLst>
              <a:gd name="adj" fmla="val 16667"/>
            </a:avLst>
          </a:prstGeom>
          <a:solidFill>
            <a:srgbClr val="3D85C6"/>
          </a:solidFill>
          <a:ln>
            <a:noFill/>
          </a:ln>
        </p:spPr>
        <p:txBody>
          <a:bodyPr spcFirstLastPara="1" wrap="square" lIns="68569" tIns="68569" rIns="68569" bIns="68569" anchor="ctr" anchorCtr="0">
            <a:noAutofit/>
          </a:bodyPr>
          <a:lstStyle/>
          <a:p>
            <a:pPr algn="ctr">
              <a:lnSpc>
                <a:spcPct val="115000"/>
              </a:lnSpc>
            </a:pPr>
            <a:r>
              <a:rPr lang="en-PH" sz="1200" b="1">
                <a:solidFill>
                  <a:schemeClr val="lt1"/>
                </a:solidFill>
                <a:latin typeface="Montserrat"/>
                <a:ea typeface="Montserrat"/>
                <a:cs typeface="Montserrat"/>
                <a:sym typeface="Montserrat"/>
              </a:rPr>
              <a:t>PART III. AUDIT PLANNING AND AUDIT PROCESS</a:t>
            </a:r>
            <a:endParaRPr sz="1050">
              <a:latin typeface="Montserrat"/>
              <a:ea typeface="Montserrat"/>
              <a:cs typeface="Montserrat"/>
              <a:sym typeface="Montserrat"/>
            </a:endParaRPr>
          </a:p>
        </p:txBody>
      </p:sp>
      <p:sp>
        <p:nvSpPr>
          <p:cNvPr id="288" name="Google Shape;288;g23f87b2720f_0_232"/>
          <p:cNvSpPr/>
          <p:nvPr/>
        </p:nvSpPr>
        <p:spPr>
          <a:xfrm>
            <a:off x="3279563" y="4113994"/>
            <a:ext cx="5159250" cy="369225"/>
          </a:xfrm>
          <a:prstGeom prst="roundRect">
            <a:avLst>
              <a:gd name="adj" fmla="val 16667"/>
            </a:avLst>
          </a:prstGeom>
          <a:solidFill>
            <a:srgbClr val="9FC5E8"/>
          </a:solidFill>
          <a:ln>
            <a:noFill/>
          </a:ln>
        </p:spPr>
        <p:txBody>
          <a:bodyPr spcFirstLastPara="1" wrap="square" lIns="68569" tIns="68569" rIns="68569" bIns="68569" anchor="ctr" anchorCtr="0">
            <a:noAutofit/>
          </a:bodyPr>
          <a:lstStyle/>
          <a:p>
            <a:pPr algn="ctr">
              <a:lnSpc>
                <a:spcPct val="115000"/>
              </a:lnSpc>
              <a:buClr>
                <a:schemeClr val="dk1"/>
              </a:buClr>
              <a:buSzPts val="1600"/>
            </a:pPr>
            <a:r>
              <a:rPr lang="en-PH" sz="1200" b="1">
                <a:solidFill>
                  <a:schemeClr val="lt1"/>
                </a:solidFill>
                <a:latin typeface="Montserrat"/>
                <a:ea typeface="Montserrat"/>
                <a:cs typeface="Montserrat"/>
                <a:sym typeface="Montserrat"/>
              </a:rPr>
              <a:t>ANNEXES</a:t>
            </a:r>
            <a:endParaRPr sz="825" b="1">
              <a:solidFill>
                <a:schemeClr val="lt1"/>
              </a:solidFill>
              <a:latin typeface="Montserrat"/>
              <a:ea typeface="Montserrat"/>
              <a:cs typeface="Montserrat"/>
              <a:sym typeface="Montserrat"/>
            </a:endParaRPr>
          </a:p>
        </p:txBody>
      </p:sp>
    </p:spTree>
    <p:extLst>
      <p:ext uri="{BB962C8B-B14F-4D97-AF65-F5344CB8AC3E}">
        <p14:creationId xmlns:p14="http://schemas.microsoft.com/office/powerpoint/2010/main" val="9912496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g2218308d57d_0_117"/>
          <p:cNvSpPr txBox="1">
            <a:spLocks noGrp="1"/>
          </p:cNvSpPr>
          <p:nvPr>
            <p:ph type="ctrTitle"/>
          </p:nvPr>
        </p:nvSpPr>
        <p:spPr>
          <a:xfrm>
            <a:off x="279156" y="2854910"/>
            <a:ext cx="4389525" cy="535500"/>
          </a:xfrm>
          <a:prstGeom prst="rect">
            <a:avLst/>
          </a:prstGeom>
          <a:noFill/>
          <a:ln>
            <a:noFill/>
          </a:ln>
        </p:spPr>
        <p:txBody>
          <a:bodyPr spcFirstLastPara="1" wrap="square" lIns="68569" tIns="34275" rIns="68569" bIns="34275" anchor="b" anchorCtr="0">
            <a:normAutofit fontScale="90000"/>
          </a:bodyPr>
          <a:lstStyle/>
          <a:p>
            <a:pPr>
              <a:lnSpc>
                <a:spcPct val="90000"/>
              </a:lnSpc>
              <a:buSzPct val="111111"/>
            </a:pPr>
            <a:endParaRPr/>
          </a:p>
        </p:txBody>
      </p:sp>
      <p:sp>
        <p:nvSpPr>
          <p:cNvPr id="342" name="Google Shape;342;g2218308d57d_0_117"/>
          <p:cNvSpPr txBox="1">
            <a:spLocks noGrp="1"/>
          </p:cNvSpPr>
          <p:nvPr>
            <p:ph type="subTitle" idx="1"/>
          </p:nvPr>
        </p:nvSpPr>
        <p:spPr>
          <a:xfrm>
            <a:off x="279156" y="3492836"/>
            <a:ext cx="4389525" cy="371475"/>
          </a:xfrm>
          <a:prstGeom prst="rect">
            <a:avLst/>
          </a:prstGeom>
          <a:noFill/>
          <a:ln>
            <a:noFill/>
          </a:ln>
        </p:spPr>
        <p:txBody>
          <a:bodyPr spcFirstLastPara="1" wrap="square" lIns="68569" tIns="34275" rIns="68569" bIns="34275" anchor="t" anchorCtr="0">
            <a:normAutofit fontScale="62500" lnSpcReduction="20000"/>
          </a:bodyPr>
          <a:lstStyle/>
          <a:p>
            <a:pPr marL="0" indent="0">
              <a:lnSpc>
                <a:spcPct val="90000"/>
              </a:lnSpc>
              <a:spcBef>
                <a:spcPts val="750"/>
              </a:spcBef>
              <a:buSzPts val="2400"/>
            </a:pPr>
            <a:endParaRPr/>
          </a:p>
        </p:txBody>
      </p:sp>
      <p:sp>
        <p:nvSpPr>
          <p:cNvPr id="343" name="Google Shape;343;g2218308d57d_0_117"/>
          <p:cNvSpPr/>
          <p:nvPr/>
        </p:nvSpPr>
        <p:spPr>
          <a:xfrm>
            <a:off x="0" y="-3713"/>
            <a:ext cx="9144000" cy="5150925"/>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p>
        </p:txBody>
      </p:sp>
      <p:pic>
        <p:nvPicPr>
          <p:cNvPr id="344" name="Google Shape;344;g2218308d57d_0_117"/>
          <p:cNvPicPr preferRelativeResize="0"/>
          <p:nvPr/>
        </p:nvPicPr>
        <p:blipFill rotWithShape="1">
          <a:blip r:embed="rId3">
            <a:alphaModFix/>
          </a:blip>
          <a:srcRect/>
          <a:stretch/>
        </p:blipFill>
        <p:spPr>
          <a:xfrm>
            <a:off x="8349560" y="70574"/>
            <a:ext cx="677531" cy="677513"/>
          </a:xfrm>
          <a:prstGeom prst="rect">
            <a:avLst/>
          </a:prstGeom>
          <a:noFill/>
          <a:ln>
            <a:noFill/>
          </a:ln>
        </p:spPr>
      </p:pic>
      <p:pic>
        <p:nvPicPr>
          <p:cNvPr id="345" name="Google Shape;345;g2218308d57d_0_117"/>
          <p:cNvPicPr preferRelativeResize="0"/>
          <p:nvPr/>
        </p:nvPicPr>
        <p:blipFill rotWithShape="1">
          <a:blip r:embed="rId4">
            <a:alphaModFix/>
          </a:blip>
          <a:srcRect/>
          <a:stretch/>
        </p:blipFill>
        <p:spPr>
          <a:xfrm>
            <a:off x="947550" y="0"/>
            <a:ext cx="238013" cy="3707326"/>
          </a:xfrm>
          <a:prstGeom prst="rect">
            <a:avLst/>
          </a:prstGeom>
          <a:noFill/>
          <a:ln>
            <a:noFill/>
          </a:ln>
        </p:spPr>
      </p:pic>
      <p:pic>
        <p:nvPicPr>
          <p:cNvPr id="346" name="Google Shape;346;g2218308d57d_0_117"/>
          <p:cNvPicPr preferRelativeResize="0"/>
          <p:nvPr/>
        </p:nvPicPr>
        <p:blipFill rotWithShape="1">
          <a:blip r:embed="rId5">
            <a:alphaModFix/>
          </a:blip>
          <a:srcRect/>
          <a:stretch/>
        </p:blipFill>
        <p:spPr>
          <a:xfrm>
            <a:off x="327506" y="-3713"/>
            <a:ext cx="771525" cy="3707325"/>
          </a:xfrm>
          <a:prstGeom prst="rect">
            <a:avLst/>
          </a:prstGeom>
          <a:noFill/>
          <a:ln w="9525" cap="flat" cmpd="sng">
            <a:solidFill>
              <a:schemeClr val="lt1"/>
            </a:solidFill>
            <a:prstDash val="solid"/>
            <a:round/>
            <a:headEnd type="none" w="sm" len="sm"/>
            <a:tailEnd type="none" w="sm" len="sm"/>
          </a:ln>
        </p:spPr>
      </p:pic>
      <p:pic>
        <p:nvPicPr>
          <p:cNvPr id="347" name="Google Shape;347;g2218308d57d_0_117"/>
          <p:cNvPicPr preferRelativeResize="0"/>
          <p:nvPr/>
        </p:nvPicPr>
        <p:blipFill rotWithShape="1">
          <a:blip r:embed="rId6">
            <a:alphaModFix/>
          </a:blip>
          <a:srcRect/>
          <a:stretch/>
        </p:blipFill>
        <p:spPr>
          <a:xfrm>
            <a:off x="26119" y="3116494"/>
            <a:ext cx="1340775" cy="1100250"/>
          </a:xfrm>
          <a:prstGeom prst="ellipse">
            <a:avLst/>
          </a:prstGeom>
          <a:noFill/>
          <a:ln w="9525" cap="flat" cmpd="sng">
            <a:solidFill>
              <a:schemeClr val="lt1"/>
            </a:solidFill>
            <a:prstDash val="solid"/>
            <a:round/>
            <a:headEnd type="none" w="sm" len="sm"/>
            <a:tailEnd type="none" w="sm" len="sm"/>
          </a:ln>
        </p:spPr>
      </p:pic>
      <p:sp>
        <p:nvSpPr>
          <p:cNvPr id="348" name="Google Shape;348;g2218308d57d_0_117"/>
          <p:cNvSpPr txBox="1">
            <a:spLocks noGrp="1"/>
          </p:cNvSpPr>
          <p:nvPr>
            <p:ph type="ctrTitle"/>
          </p:nvPr>
        </p:nvSpPr>
        <p:spPr>
          <a:xfrm>
            <a:off x="1773994" y="1905975"/>
            <a:ext cx="6678900" cy="1353375"/>
          </a:xfrm>
          <a:prstGeom prst="rect">
            <a:avLst/>
          </a:prstGeom>
          <a:solidFill>
            <a:schemeClr val="lt1"/>
          </a:solidFill>
          <a:ln>
            <a:noFill/>
          </a:ln>
        </p:spPr>
        <p:txBody>
          <a:bodyPr spcFirstLastPara="1" wrap="square" lIns="68569" tIns="34275" rIns="68569" bIns="34275" anchor="b" anchorCtr="0">
            <a:noAutofit/>
          </a:bodyPr>
          <a:lstStyle/>
          <a:p>
            <a:pPr>
              <a:buSzPts val="1100"/>
            </a:pPr>
            <a:r>
              <a:rPr lang="en-PH" sz="2535" b="1">
                <a:solidFill>
                  <a:srgbClr val="2E4199"/>
                </a:solidFill>
                <a:latin typeface="Montserrat"/>
                <a:ea typeface="Montserrat"/>
                <a:cs typeface="Montserrat"/>
                <a:sym typeface="Montserrat"/>
              </a:rPr>
              <a:t>PRINCIPLES AND STANDARDS OF INTERNAL AUDIT</a:t>
            </a:r>
            <a:endParaRPr sz="2535" b="1">
              <a:solidFill>
                <a:srgbClr val="2E4199"/>
              </a:solidFill>
              <a:latin typeface="Montserrat"/>
              <a:ea typeface="Montserrat"/>
              <a:cs typeface="Montserrat"/>
              <a:sym typeface="Montserrat"/>
            </a:endParaRPr>
          </a:p>
        </p:txBody>
      </p:sp>
      <p:sp>
        <p:nvSpPr>
          <p:cNvPr id="349" name="Google Shape;349;g2218308d57d_0_117"/>
          <p:cNvSpPr txBox="1"/>
          <p:nvPr/>
        </p:nvSpPr>
        <p:spPr>
          <a:xfrm>
            <a:off x="1366856" y="1282313"/>
            <a:ext cx="7143750" cy="769050"/>
          </a:xfrm>
          <a:prstGeom prst="rect">
            <a:avLst/>
          </a:prstGeom>
          <a:noFill/>
          <a:ln>
            <a:noFill/>
          </a:ln>
        </p:spPr>
        <p:txBody>
          <a:bodyPr spcFirstLastPara="1" wrap="square" lIns="68569" tIns="34275" rIns="68569" bIns="34275" anchor="b" anchorCtr="0">
            <a:normAutofit/>
          </a:bodyPr>
          <a:lstStyle/>
          <a:p>
            <a:pPr algn="ctr">
              <a:lnSpc>
                <a:spcPct val="90000"/>
              </a:lnSpc>
              <a:buSzPts val="5000"/>
            </a:pPr>
            <a:r>
              <a:rPr lang="en-PH" sz="3750" b="1">
                <a:solidFill>
                  <a:srgbClr val="FF9900"/>
                </a:solidFill>
                <a:latin typeface="Montserrat"/>
                <a:ea typeface="Montserrat"/>
                <a:cs typeface="Montserrat"/>
                <a:sym typeface="Montserrat"/>
              </a:rPr>
              <a:t>03</a:t>
            </a:r>
            <a:endParaRPr sz="3750" b="1">
              <a:solidFill>
                <a:srgbClr val="FF9900"/>
              </a:solidFill>
              <a:latin typeface="Montserrat"/>
              <a:ea typeface="Montserrat"/>
              <a:cs typeface="Montserrat"/>
              <a:sym typeface="Montserrat"/>
            </a:endParaRPr>
          </a:p>
        </p:txBody>
      </p:sp>
    </p:spTree>
    <p:extLst>
      <p:ext uri="{BB962C8B-B14F-4D97-AF65-F5344CB8AC3E}">
        <p14:creationId xmlns:p14="http://schemas.microsoft.com/office/powerpoint/2010/main" val="1887113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g23f87b2720f_0_365"/>
          <p:cNvPicPr preferRelativeResize="0"/>
          <p:nvPr/>
        </p:nvPicPr>
        <p:blipFill rotWithShape="1">
          <a:blip r:embed="rId3">
            <a:alphaModFix/>
          </a:blip>
          <a:srcRect/>
          <a:stretch/>
        </p:blipFill>
        <p:spPr>
          <a:xfrm>
            <a:off x="105450" y="804488"/>
            <a:ext cx="8921644" cy="3907819"/>
          </a:xfrm>
          <a:prstGeom prst="rect">
            <a:avLst/>
          </a:prstGeom>
          <a:noFill/>
          <a:ln>
            <a:noFill/>
          </a:ln>
        </p:spPr>
      </p:pic>
      <p:sp>
        <p:nvSpPr>
          <p:cNvPr id="356" name="Google Shape;356;g23f87b2720f_0_365"/>
          <p:cNvSpPr/>
          <p:nvPr/>
        </p:nvSpPr>
        <p:spPr>
          <a:xfrm>
            <a:off x="0" y="95823"/>
            <a:ext cx="9144000" cy="415575"/>
          </a:xfrm>
          <a:prstGeom prst="rect">
            <a:avLst/>
          </a:prstGeom>
          <a:noFill/>
          <a:ln>
            <a:noFill/>
          </a:ln>
        </p:spPr>
        <p:txBody>
          <a:bodyPr spcFirstLastPara="1" wrap="square" lIns="68569" tIns="34275" rIns="68569" bIns="34275" anchor="t" anchorCtr="0">
            <a:noAutofit/>
          </a:bodyPr>
          <a:lstStyle/>
          <a:p>
            <a:pPr algn="ctr">
              <a:buSzPts val="3000"/>
            </a:pPr>
            <a:r>
              <a:rPr lang="en-PH" sz="2250" b="1">
                <a:solidFill>
                  <a:srgbClr val="3A3838"/>
                </a:solidFill>
                <a:latin typeface="Montserrat"/>
                <a:ea typeface="Montserrat"/>
                <a:cs typeface="Montserrat"/>
                <a:sym typeface="Montserrat"/>
              </a:rPr>
              <a:t>DEFINITION OF INTERNAL AUDIT</a:t>
            </a:r>
            <a:endParaRPr sz="2250" b="1">
              <a:solidFill>
                <a:srgbClr val="3A3838"/>
              </a:solidFill>
              <a:latin typeface="Montserrat"/>
              <a:ea typeface="Montserrat"/>
              <a:cs typeface="Montserrat"/>
              <a:sym typeface="Montserrat"/>
            </a:endParaRPr>
          </a:p>
        </p:txBody>
      </p:sp>
      <p:sp>
        <p:nvSpPr>
          <p:cNvPr id="357" name="Google Shape;357;g23f87b2720f_0_365"/>
          <p:cNvSpPr/>
          <p:nvPr/>
        </p:nvSpPr>
        <p:spPr>
          <a:xfrm>
            <a:off x="334894" y="896635"/>
            <a:ext cx="6591375" cy="3723525"/>
          </a:xfrm>
          <a:prstGeom prst="rect">
            <a:avLst/>
          </a:prstGeom>
          <a:noFill/>
          <a:ln>
            <a:noFill/>
          </a:ln>
        </p:spPr>
        <p:txBody>
          <a:bodyPr spcFirstLastPara="1" wrap="square" lIns="68569" tIns="34275" rIns="68569" bIns="34275" anchor="t" anchorCtr="0">
            <a:noAutofit/>
          </a:bodyPr>
          <a:lstStyle/>
          <a:p>
            <a:pPr>
              <a:buSzPts val="2000"/>
            </a:pPr>
            <a:r>
              <a:rPr lang="en-PH" sz="1800" b="1">
                <a:solidFill>
                  <a:srgbClr val="4C1130"/>
                </a:solidFill>
                <a:latin typeface="Montserrat"/>
                <a:ea typeface="Montserrat"/>
                <a:cs typeface="Montserrat"/>
                <a:sym typeface="Montserrat"/>
              </a:rPr>
              <a:t>Internal Audit</a:t>
            </a:r>
            <a:endParaRPr sz="1800" b="1">
              <a:solidFill>
                <a:srgbClr val="4C1130"/>
              </a:solidFill>
              <a:latin typeface="Montserrat"/>
              <a:ea typeface="Montserrat"/>
              <a:cs typeface="Montserrat"/>
              <a:sym typeface="Montserrat"/>
            </a:endParaRPr>
          </a:p>
          <a:p>
            <a:pPr>
              <a:buSzPts val="2000"/>
            </a:pPr>
            <a:endParaRPr sz="1800" b="1">
              <a:solidFill>
                <a:srgbClr val="4C1130"/>
              </a:solidFill>
              <a:latin typeface="Montserrat"/>
              <a:ea typeface="Montserrat"/>
              <a:cs typeface="Montserrat"/>
              <a:sym typeface="Montserrat"/>
            </a:endParaRPr>
          </a:p>
          <a:p>
            <a:pPr marL="342900" indent="-342900" algn="just">
              <a:buSzPts val="2400"/>
              <a:buFont typeface="Arial"/>
              <a:buChar char="•"/>
            </a:pPr>
            <a:r>
              <a:rPr lang="en-PH" sz="1800">
                <a:latin typeface="Montserrat"/>
                <a:ea typeface="Montserrat"/>
                <a:cs typeface="Montserrat"/>
                <a:sym typeface="Montserrat"/>
              </a:rPr>
              <a:t>Refers to the </a:t>
            </a:r>
            <a:r>
              <a:rPr lang="en-PH" sz="1800" b="1" u="sng">
                <a:latin typeface="Montserrat"/>
                <a:ea typeface="Montserrat"/>
                <a:cs typeface="Montserrat"/>
                <a:sym typeface="Montserrat"/>
              </a:rPr>
              <a:t>evaluation</a:t>
            </a:r>
            <a:r>
              <a:rPr lang="en-PH" sz="1800" b="1">
                <a:latin typeface="Montserrat"/>
                <a:ea typeface="Montserrat"/>
                <a:cs typeface="Montserrat"/>
                <a:sym typeface="Montserrat"/>
              </a:rPr>
              <a:t> </a:t>
            </a:r>
            <a:r>
              <a:rPr lang="en-PH" sz="1800">
                <a:latin typeface="Montserrat"/>
                <a:ea typeface="Montserrat"/>
                <a:cs typeface="Montserrat"/>
                <a:sym typeface="Montserrat"/>
              </a:rPr>
              <a:t>of management controls and operations performance, and the determination of the degree of compliance of internal controls with laws, regulations, managerial policies, accountability measures, ethical standards and contractual obligations. </a:t>
            </a:r>
            <a:endParaRPr sz="1800">
              <a:latin typeface="Montserrat"/>
              <a:ea typeface="Montserrat"/>
              <a:cs typeface="Montserrat"/>
              <a:sym typeface="Montserrat"/>
            </a:endParaRPr>
          </a:p>
          <a:p>
            <a:pPr marL="342900" algn="just">
              <a:buSzPts val="1800"/>
            </a:pPr>
            <a:endParaRPr sz="1350">
              <a:latin typeface="Montserrat"/>
              <a:ea typeface="Montserrat"/>
              <a:cs typeface="Montserrat"/>
              <a:sym typeface="Montserrat"/>
            </a:endParaRPr>
          </a:p>
          <a:p>
            <a:pPr marL="342900" indent="-342900" algn="just">
              <a:buSzPts val="2400"/>
              <a:buFont typeface="Arial"/>
              <a:buChar char="•"/>
            </a:pPr>
            <a:r>
              <a:rPr lang="en-PH" sz="1800">
                <a:latin typeface="Montserrat"/>
                <a:ea typeface="Montserrat"/>
                <a:cs typeface="Montserrat"/>
                <a:sym typeface="Montserrat"/>
              </a:rPr>
              <a:t>Involves the appraisal of the </a:t>
            </a:r>
            <a:r>
              <a:rPr lang="en-PH" sz="1800" b="1" u="sng">
                <a:latin typeface="Montserrat"/>
                <a:ea typeface="Montserrat"/>
                <a:cs typeface="Montserrat"/>
                <a:sym typeface="Montserrat"/>
              </a:rPr>
              <a:t>plan of organization and all the coordinated methods and measures</a:t>
            </a:r>
            <a:r>
              <a:rPr lang="en-PH" sz="1800">
                <a:latin typeface="Montserrat"/>
                <a:ea typeface="Montserrat"/>
                <a:cs typeface="Montserrat"/>
                <a:sym typeface="Montserrat"/>
              </a:rPr>
              <a:t> in order to recommend courses of action on matters relating to operations audit and management control</a:t>
            </a:r>
            <a:endParaRPr sz="1800">
              <a:latin typeface="Montserrat"/>
              <a:ea typeface="Montserrat"/>
              <a:cs typeface="Montserrat"/>
              <a:sym typeface="Montserrat"/>
            </a:endParaRPr>
          </a:p>
        </p:txBody>
      </p:sp>
      <p:pic>
        <p:nvPicPr>
          <p:cNvPr id="358" name="Google Shape;358;g23f87b2720f_0_365"/>
          <p:cNvPicPr preferRelativeResize="0"/>
          <p:nvPr/>
        </p:nvPicPr>
        <p:blipFill rotWithShape="1">
          <a:blip r:embed="rId4">
            <a:alphaModFix/>
          </a:blip>
          <a:srcRect/>
          <a:stretch/>
        </p:blipFill>
        <p:spPr>
          <a:xfrm>
            <a:off x="7049587" y="1826923"/>
            <a:ext cx="1908620" cy="1856682"/>
          </a:xfrm>
          <a:prstGeom prst="rect">
            <a:avLst/>
          </a:prstGeom>
          <a:noFill/>
          <a:ln>
            <a:noFill/>
          </a:ln>
        </p:spPr>
      </p:pic>
    </p:spTree>
    <p:extLst>
      <p:ext uri="{BB962C8B-B14F-4D97-AF65-F5344CB8AC3E}">
        <p14:creationId xmlns:p14="http://schemas.microsoft.com/office/powerpoint/2010/main" val="22848925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g23f87b2720f_0_458"/>
          <p:cNvSpPr txBox="1"/>
          <p:nvPr/>
        </p:nvSpPr>
        <p:spPr>
          <a:xfrm>
            <a:off x="277219" y="722681"/>
            <a:ext cx="8534250" cy="421200"/>
          </a:xfrm>
          <a:prstGeom prst="rect">
            <a:avLst/>
          </a:prstGeom>
          <a:noFill/>
          <a:ln>
            <a:noFill/>
          </a:ln>
        </p:spPr>
        <p:txBody>
          <a:bodyPr spcFirstLastPara="1" wrap="square" lIns="68569" tIns="34275" rIns="68569" bIns="34275" anchor="ctr" anchorCtr="0">
            <a:noAutofit/>
          </a:bodyPr>
          <a:lstStyle/>
          <a:p>
            <a:pPr algn="ctr">
              <a:buSzPts val="2800"/>
            </a:pPr>
            <a:r>
              <a:rPr lang="en-PH" sz="2100" b="1">
                <a:solidFill>
                  <a:schemeClr val="dk1"/>
                </a:solidFill>
                <a:latin typeface="Montserrat"/>
                <a:ea typeface="Montserrat"/>
                <a:cs typeface="Montserrat"/>
                <a:sym typeface="Montserrat"/>
              </a:rPr>
              <a:t>INTERNAL </a:t>
            </a:r>
            <a:r>
              <a:rPr lang="en-PH" sz="2100" b="1">
                <a:solidFill>
                  <a:schemeClr val="dk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AUDIT </a:t>
            </a:r>
            <a:r>
              <a:rPr lang="en-PH" sz="2100" b="1">
                <a:solidFill>
                  <a:schemeClr val="dk1"/>
                </a:solidFill>
                <a:latin typeface="Montserrat"/>
                <a:ea typeface="Montserrat"/>
                <a:cs typeface="Montserrat"/>
                <a:sym typeface="Montserrat"/>
              </a:rPr>
              <a:t>FUNCTIONS</a:t>
            </a:r>
            <a:endParaRPr sz="2100" b="1">
              <a:solidFill>
                <a:schemeClr val="dk1"/>
              </a:solidFill>
              <a:latin typeface="Montserrat"/>
              <a:ea typeface="Montserrat"/>
              <a:cs typeface="Montserrat"/>
              <a:sym typeface="Montserrat"/>
            </a:endParaRPr>
          </a:p>
        </p:txBody>
      </p:sp>
      <p:sp>
        <p:nvSpPr>
          <p:cNvPr id="365" name="Google Shape;365;g23f87b2720f_0_458"/>
          <p:cNvSpPr/>
          <p:nvPr/>
        </p:nvSpPr>
        <p:spPr>
          <a:xfrm>
            <a:off x="388838" y="1491096"/>
            <a:ext cx="8366400" cy="3189375"/>
          </a:xfrm>
          <a:prstGeom prst="rect">
            <a:avLst/>
          </a:prstGeom>
          <a:noFill/>
          <a:ln>
            <a:noFill/>
          </a:ln>
        </p:spPr>
        <p:txBody>
          <a:bodyPr spcFirstLastPara="1" wrap="square" lIns="68569" tIns="34275" rIns="68569" bIns="34275" anchor="t" anchorCtr="0">
            <a:noAutofit/>
          </a:bodyPr>
          <a:lstStyle/>
          <a:p>
            <a:pPr marL="342900" indent="-342900" algn="just">
              <a:lnSpc>
                <a:spcPct val="150000"/>
              </a:lnSpc>
              <a:buSzPts val="2400"/>
              <a:buFont typeface="Montserrat"/>
              <a:buChar char="●"/>
            </a:pPr>
            <a:r>
              <a:rPr lang="en-PH" sz="1800">
                <a:latin typeface="Montserrat"/>
                <a:ea typeface="Montserrat"/>
                <a:cs typeface="Montserrat"/>
                <a:sym typeface="Montserrat"/>
              </a:rPr>
              <a:t>Advise the LCE or Presiding Officer of the Sanggunian on all matters relating to management control and operations audit of the Executive or Legislative Branches, respectively</a:t>
            </a:r>
            <a:endParaRPr sz="1800">
              <a:latin typeface="Montserrat"/>
              <a:ea typeface="Montserrat"/>
              <a:cs typeface="Montserrat"/>
              <a:sym typeface="Montserrat"/>
            </a:endParaRPr>
          </a:p>
          <a:p>
            <a:pPr marL="342900" algn="just">
              <a:lnSpc>
                <a:spcPct val="150000"/>
              </a:lnSpc>
            </a:pPr>
            <a:endParaRPr sz="1575">
              <a:latin typeface="Montserrat"/>
              <a:ea typeface="Montserrat"/>
              <a:cs typeface="Montserrat"/>
              <a:sym typeface="Montserrat"/>
            </a:endParaRPr>
          </a:p>
          <a:p>
            <a:pPr marL="342900" indent="-342900" algn="just">
              <a:lnSpc>
                <a:spcPct val="150000"/>
              </a:lnSpc>
              <a:buSzPts val="2400"/>
              <a:buFont typeface="Montserrat"/>
              <a:buChar char="●"/>
            </a:pPr>
            <a:r>
              <a:rPr lang="en-PH" sz="1800">
                <a:latin typeface="Montserrat"/>
                <a:ea typeface="Montserrat"/>
                <a:cs typeface="Montserrat"/>
                <a:sym typeface="Montserrat"/>
              </a:rPr>
              <a:t>Conduct management and operations audit, and determine the degree of compliance with their mandate, policies, government regulations, established objectives, systems and procedures/ processes, and contractual obligations</a:t>
            </a:r>
            <a:endParaRPr sz="1800">
              <a:latin typeface="Montserrat"/>
              <a:ea typeface="Montserrat"/>
              <a:cs typeface="Montserrat"/>
              <a:sym typeface="Montserrat"/>
            </a:endParaRPr>
          </a:p>
        </p:txBody>
      </p:sp>
    </p:spTree>
    <p:extLst>
      <p:ext uri="{BB962C8B-B14F-4D97-AF65-F5344CB8AC3E}">
        <p14:creationId xmlns:p14="http://schemas.microsoft.com/office/powerpoint/2010/main" val="32846204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2414f2dc538_2_34"/>
          <p:cNvSpPr txBox="1"/>
          <p:nvPr/>
        </p:nvSpPr>
        <p:spPr>
          <a:xfrm>
            <a:off x="277219" y="379781"/>
            <a:ext cx="8534250" cy="421200"/>
          </a:xfrm>
          <a:prstGeom prst="rect">
            <a:avLst/>
          </a:prstGeom>
          <a:noFill/>
          <a:ln>
            <a:noFill/>
          </a:ln>
        </p:spPr>
        <p:txBody>
          <a:bodyPr spcFirstLastPara="1" wrap="square" lIns="68569" tIns="34275" rIns="68569" bIns="34275" anchor="ctr" anchorCtr="0">
            <a:noAutofit/>
          </a:bodyPr>
          <a:lstStyle/>
          <a:p>
            <a:pPr algn="ctr">
              <a:buSzPts val="2800"/>
            </a:pPr>
            <a:r>
              <a:rPr lang="en-PH" sz="2100" b="1">
                <a:solidFill>
                  <a:schemeClr val="dk1"/>
                </a:solidFill>
                <a:latin typeface="Montserrat"/>
                <a:ea typeface="Montserrat"/>
                <a:cs typeface="Montserrat"/>
                <a:sym typeface="Montserrat"/>
              </a:rPr>
              <a:t>INTERNAL AUDIT FUNCTIONS</a:t>
            </a:r>
            <a:endParaRPr sz="2100" b="1">
              <a:solidFill>
                <a:schemeClr val="dk1"/>
              </a:solidFill>
              <a:latin typeface="Montserrat"/>
              <a:ea typeface="Montserrat"/>
              <a:cs typeface="Montserrat"/>
              <a:sym typeface="Montserrat"/>
            </a:endParaRPr>
          </a:p>
        </p:txBody>
      </p:sp>
      <p:sp>
        <p:nvSpPr>
          <p:cNvPr id="372" name="Google Shape;372;g2414f2dc538_2_34"/>
          <p:cNvSpPr/>
          <p:nvPr/>
        </p:nvSpPr>
        <p:spPr>
          <a:xfrm>
            <a:off x="388838" y="919597"/>
            <a:ext cx="8366400" cy="3681000"/>
          </a:xfrm>
          <a:prstGeom prst="rect">
            <a:avLst/>
          </a:prstGeom>
          <a:noFill/>
          <a:ln>
            <a:noFill/>
          </a:ln>
        </p:spPr>
        <p:txBody>
          <a:bodyPr spcFirstLastPara="1" wrap="square" lIns="68569" tIns="34275" rIns="68569" bIns="34275" anchor="t" anchorCtr="0">
            <a:noAutofit/>
          </a:bodyPr>
          <a:lstStyle/>
          <a:p>
            <a:pPr marL="342900" indent="-285750" algn="just">
              <a:lnSpc>
                <a:spcPct val="115000"/>
              </a:lnSpc>
              <a:buSzPts val="2400"/>
              <a:buFont typeface="Montserrat"/>
              <a:buChar char="●"/>
            </a:pPr>
            <a:r>
              <a:rPr lang="en-PH" sz="1800">
                <a:latin typeface="Montserrat"/>
                <a:ea typeface="Montserrat"/>
                <a:cs typeface="Montserrat"/>
                <a:sym typeface="Montserrat"/>
              </a:rPr>
              <a:t>Review  and  appraise  systems  and  procedures/processes, organizational structure, assets management practices, financial and management records, reports and performance standards of  the  agencies/units  covered</a:t>
            </a:r>
            <a:endParaRPr sz="1800">
              <a:latin typeface="Montserrat"/>
              <a:ea typeface="Montserrat"/>
              <a:cs typeface="Montserrat"/>
              <a:sym typeface="Montserrat"/>
            </a:endParaRPr>
          </a:p>
          <a:p>
            <a:pPr marL="342900" algn="just">
              <a:lnSpc>
                <a:spcPct val="115000"/>
              </a:lnSpc>
            </a:pPr>
            <a:endParaRPr sz="1800">
              <a:latin typeface="Montserrat"/>
              <a:ea typeface="Montserrat"/>
              <a:cs typeface="Montserrat"/>
              <a:sym typeface="Montserrat"/>
            </a:endParaRPr>
          </a:p>
          <a:p>
            <a:pPr marL="342900" indent="-285750" algn="just">
              <a:lnSpc>
                <a:spcPct val="115000"/>
              </a:lnSpc>
              <a:buSzPts val="2400"/>
              <a:buFont typeface="Montserrat"/>
              <a:buChar char="●"/>
            </a:pPr>
            <a:r>
              <a:rPr lang="en-PH" sz="1800">
                <a:latin typeface="Montserrat"/>
                <a:ea typeface="Montserrat"/>
                <a:cs typeface="Montserrat"/>
                <a:sym typeface="Montserrat"/>
              </a:rPr>
              <a:t>Analyze and evaluate control deficiencies and assist top management to solve the problems by recommending realistic  courses  of  action</a:t>
            </a:r>
            <a:endParaRPr sz="1800">
              <a:latin typeface="Montserrat"/>
              <a:ea typeface="Montserrat"/>
              <a:cs typeface="Montserrat"/>
              <a:sym typeface="Montserrat"/>
            </a:endParaRPr>
          </a:p>
          <a:p>
            <a:pPr marL="342900" algn="just">
              <a:lnSpc>
                <a:spcPct val="115000"/>
              </a:lnSpc>
            </a:pPr>
            <a:endParaRPr sz="1800">
              <a:latin typeface="Montserrat"/>
              <a:ea typeface="Montserrat"/>
              <a:cs typeface="Montserrat"/>
              <a:sym typeface="Montserrat"/>
            </a:endParaRPr>
          </a:p>
          <a:p>
            <a:pPr marL="342900" indent="-285750" algn="just">
              <a:lnSpc>
                <a:spcPct val="115000"/>
              </a:lnSpc>
              <a:buSzPts val="2400"/>
              <a:buFont typeface="Montserrat"/>
              <a:buChar char="●"/>
            </a:pPr>
            <a:r>
              <a:rPr lang="en-PH" sz="1800">
                <a:latin typeface="Montserrat"/>
                <a:ea typeface="Montserrat"/>
                <a:cs typeface="Montserrat"/>
                <a:sym typeface="Montserrat"/>
              </a:rPr>
              <a:t>Perform such other related duties and responsibilities as may be assigned or delegated by the LCE,   or   as  may   be   required  by  law</a:t>
            </a:r>
            <a:endParaRPr sz="1800">
              <a:latin typeface="Montserrat"/>
              <a:ea typeface="Montserrat"/>
              <a:cs typeface="Montserrat"/>
              <a:sym typeface="Montserrat"/>
            </a:endParaRPr>
          </a:p>
        </p:txBody>
      </p:sp>
    </p:spTree>
    <p:extLst>
      <p:ext uri="{BB962C8B-B14F-4D97-AF65-F5344CB8AC3E}">
        <p14:creationId xmlns:p14="http://schemas.microsoft.com/office/powerpoint/2010/main" val="10195586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20a328511d2_1_15"/>
          <p:cNvSpPr txBox="1">
            <a:spLocks noGrp="1"/>
          </p:cNvSpPr>
          <p:nvPr>
            <p:ph type="title"/>
          </p:nvPr>
        </p:nvSpPr>
        <p:spPr>
          <a:xfrm>
            <a:off x="629850" y="273844"/>
            <a:ext cx="7886700" cy="455400"/>
          </a:xfrm>
          <a:prstGeom prst="rect">
            <a:avLst/>
          </a:prstGeom>
          <a:noFill/>
          <a:ln>
            <a:noFill/>
          </a:ln>
        </p:spPr>
        <p:txBody>
          <a:bodyPr spcFirstLastPara="1" wrap="square" lIns="68569" tIns="34275" rIns="68569" bIns="34275" anchor="ctr" anchorCtr="0">
            <a:normAutofit fontScale="90000"/>
          </a:bodyPr>
          <a:lstStyle/>
          <a:p>
            <a:pPr algn="ctr">
              <a:lnSpc>
                <a:spcPct val="100000"/>
              </a:lnSpc>
              <a:buSzPct val="87070"/>
            </a:pPr>
            <a:r>
              <a:rPr lang="en-PH" sz="2582" b="1">
                <a:solidFill>
                  <a:srgbClr val="3A3838"/>
                </a:solidFill>
                <a:latin typeface="Montserrat"/>
                <a:ea typeface="Montserrat"/>
                <a:cs typeface="Montserrat"/>
                <a:sym typeface="Montserrat"/>
              </a:rPr>
              <a:t>INTERNAL AUDITING PRINCIPLES</a:t>
            </a:r>
            <a:endParaRPr sz="3633" b="1">
              <a:latin typeface="Montserrat"/>
              <a:ea typeface="Montserrat"/>
              <a:cs typeface="Montserrat"/>
              <a:sym typeface="Montserrat"/>
            </a:endParaRPr>
          </a:p>
        </p:txBody>
      </p:sp>
      <p:sp>
        <p:nvSpPr>
          <p:cNvPr id="389" name="Google Shape;389;g20a328511d2_1_15"/>
          <p:cNvSpPr/>
          <p:nvPr/>
        </p:nvSpPr>
        <p:spPr>
          <a:xfrm flipH="1">
            <a:off x="750132" y="879769"/>
            <a:ext cx="7968150" cy="558225"/>
          </a:xfrm>
          <a:prstGeom prst="chevron">
            <a:avLst>
              <a:gd name="adj" fmla="val 50000"/>
            </a:avLst>
          </a:prstGeom>
          <a:solidFill>
            <a:srgbClr val="E7E6E6"/>
          </a:solidFill>
          <a:ln w="19050" cap="flat" cmpd="sng">
            <a:solidFill>
              <a:srgbClr val="274E13"/>
            </a:solidFill>
            <a:prstDash val="dot"/>
            <a:round/>
            <a:headEnd type="none" w="sm" len="sm"/>
            <a:tailEnd type="none" w="sm" len="sm"/>
          </a:ln>
        </p:spPr>
        <p:txBody>
          <a:bodyPr spcFirstLastPara="1" wrap="square" lIns="68569" tIns="68569" rIns="68569" bIns="68569" anchor="ctr" anchorCtr="0">
            <a:noAutofit/>
          </a:bodyPr>
          <a:lstStyle/>
          <a:p>
            <a:pPr algn="just">
              <a:buSzPts val="2800"/>
            </a:pPr>
            <a:r>
              <a:rPr lang="en-PH" sz="1725">
                <a:solidFill>
                  <a:schemeClr val="dk1"/>
                </a:solidFill>
                <a:latin typeface="Montserrat"/>
                <a:ea typeface="Montserrat"/>
                <a:cs typeface="Montserrat"/>
                <a:sym typeface="Montserrat"/>
              </a:rPr>
              <a:t>Objectivity and impartiality, and avoidance of conflict of interest</a:t>
            </a:r>
            <a:endParaRPr sz="1725">
              <a:latin typeface="Montserrat"/>
              <a:ea typeface="Montserrat"/>
              <a:cs typeface="Montserrat"/>
              <a:sym typeface="Montserrat"/>
            </a:endParaRPr>
          </a:p>
        </p:txBody>
      </p:sp>
      <p:sp>
        <p:nvSpPr>
          <p:cNvPr id="390" name="Google Shape;390;g20a328511d2_1_15"/>
          <p:cNvSpPr/>
          <p:nvPr/>
        </p:nvSpPr>
        <p:spPr>
          <a:xfrm flipH="1">
            <a:off x="717957" y="1718869"/>
            <a:ext cx="8000325" cy="558225"/>
          </a:xfrm>
          <a:prstGeom prst="chevron">
            <a:avLst>
              <a:gd name="adj" fmla="val 50000"/>
            </a:avLst>
          </a:prstGeom>
          <a:solidFill>
            <a:srgbClr val="E7E6E6"/>
          </a:solidFill>
          <a:ln w="19050" cap="flat" cmpd="sng">
            <a:solidFill>
              <a:srgbClr val="274E13"/>
            </a:solidFill>
            <a:prstDash val="dot"/>
            <a:round/>
            <a:headEnd type="none" w="sm" len="sm"/>
            <a:tailEnd type="none" w="sm" len="sm"/>
          </a:ln>
        </p:spPr>
        <p:txBody>
          <a:bodyPr spcFirstLastPara="1" wrap="square" lIns="68569" tIns="68569" rIns="68569" bIns="68569" anchor="ctr" anchorCtr="0">
            <a:noAutofit/>
          </a:bodyPr>
          <a:lstStyle/>
          <a:p>
            <a:pPr>
              <a:buSzPts val="3000"/>
            </a:pPr>
            <a:r>
              <a:rPr lang="en-PH" sz="1725">
                <a:solidFill>
                  <a:schemeClr val="dk1"/>
                </a:solidFill>
                <a:latin typeface="Montserrat"/>
                <a:ea typeface="Montserrat"/>
                <a:cs typeface="Montserrat"/>
                <a:sym typeface="Montserrat"/>
              </a:rPr>
              <a:t>  Professional competence</a:t>
            </a:r>
            <a:endParaRPr sz="1725" b="1">
              <a:solidFill>
                <a:schemeClr val="dk1"/>
              </a:solidFill>
              <a:latin typeface="Montserrat"/>
              <a:ea typeface="Montserrat"/>
              <a:cs typeface="Montserrat"/>
              <a:sym typeface="Montserrat"/>
            </a:endParaRPr>
          </a:p>
        </p:txBody>
      </p:sp>
      <p:sp>
        <p:nvSpPr>
          <p:cNvPr id="391" name="Google Shape;391;g20a328511d2_1_15"/>
          <p:cNvSpPr/>
          <p:nvPr/>
        </p:nvSpPr>
        <p:spPr>
          <a:xfrm flipH="1">
            <a:off x="750131" y="2555531"/>
            <a:ext cx="8000325" cy="558225"/>
          </a:xfrm>
          <a:prstGeom prst="chevron">
            <a:avLst>
              <a:gd name="adj" fmla="val 50000"/>
            </a:avLst>
          </a:prstGeom>
          <a:solidFill>
            <a:srgbClr val="E7E6E6"/>
          </a:solidFill>
          <a:ln w="19050" cap="flat" cmpd="sng">
            <a:solidFill>
              <a:srgbClr val="274E13"/>
            </a:solidFill>
            <a:prstDash val="dot"/>
            <a:round/>
            <a:headEnd type="none" w="sm" len="sm"/>
            <a:tailEnd type="none" w="sm" len="sm"/>
          </a:ln>
        </p:spPr>
        <p:txBody>
          <a:bodyPr spcFirstLastPara="1" wrap="square" lIns="68569" tIns="68569" rIns="68569" bIns="68569" anchor="ctr" anchorCtr="0">
            <a:noAutofit/>
          </a:bodyPr>
          <a:lstStyle/>
          <a:p>
            <a:pPr>
              <a:buSzPts val="3000"/>
            </a:pPr>
            <a:r>
              <a:rPr lang="en-PH" sz="1725">
                <a:solidFill>
                  <a:schemeClr val="dk1"/>
                </a:solidFill>
                <a:latin typeface="Montserrat"/>
                <a:ea typeface="Montserrat"/>
                <a:cs typeface="Montserrat"/>
                <a:sym typeface="Montserrat"/>
              </a:rPr>
              <a:t> Authority and confidentiality</a:t>
            </a:r>
            <a:endParaRPr sz="1725" b="1">
              <a:solidFill>
                <a:schemeClr val="dk1"/>
              </a:solidFill>
              <a:latin typeface="Montserrat"/>
              <a:ea typeface="Montserrat"/>
              <a:cs typeface="Montserrat"/>
              <a:sym typeface="Montserrat"/>
            </a:endParaRPr>
          </a:p>
        </p:txBody>
      </p:sp>
      <p:sp>
        <p:nvSpPr>
          <p:cNvPr id="392" name="Google Shape;392;g20a328511d2_1_15"/>
          <p:cNvSpPr/>
          <p:nvPr/>
        </p:nvSpPr>
        <p:spPr>
          <a:xfrm flipH="1">
            <a:off x="750192" y="3358013"/>
            <a:ext cx="7968150" cy="558225"/>
          </a:xfrm>
          <a:prstGeom prst="chevron">
            <a:avLst>
              <a:gd name="adj" fmla="val 50000"/>
            </a:avLst>
          </a:prstGeom>
          <a:solidFill>
            <a:srgbClr val="E7E6E6"/>
          </a:solidFill>
          <a:ln w="19050" cap="flat" cmpd="sng">
            <a:solidFill>
              <a:srgbClr val="274E13"/>
            </a:solidFill>
            <a:prstDash val="dot"/>
            <a:round/>
            <a:headEnd type="none" w="sm" len="sm"/>
            <a:tailEnd type="none" w="sm" len="sm"/>
          </a:ln>
        </p:spPr>
        <p:txBody>
          <a:bodyPr spcFirstLastPara="1" wrap="square" lIns="68569" tIns="68569" rIns="68569" bIns="68569" anchor="ctr" anchorCtr="0">
            <a:noAutofit/>
          </a:bodyPr>
          <a:lstStyle/>
          <a:p>
            <a:pPr>
              <a:buSzPts val="3000"/>
            </a:pPr>
            <a:r>
              <a:rPr lang="en-PH" sz="1725">
                <a:solidFill>
                  <a:schemeClr val="dk1"/>
                </a:solidFill>
                <a:latin typeface="Montserrat"/>
                <a:ea typeface="Montserrat"/>
                <a:cs typeface="Montserrat"/>
                <a:sym typeface="Montserrat"/>
              </a:rPr>
              <a:t>  Evidence-based approach</a:t>
            </a:r>
            <a:endParaRPr sz="1725">
              <a:solidFill>
                <a:schemeClr val="dk1"/>
              </a:solidFill>
              <a:latin typeface="Montserrat"/>
              <a:ea typeface="Montserrat"/>
              <a:cs typeface="Montserrat"/>
              <a:sym typeface="Montserrat"/>
            </a:endParaRPr>
          </a:p>
        </p:txBody>
      </p:sp>
      <p:sp>
        <p:nvSpPr>
          <p:cNvPr id="393" name="Google Shape;393;g20a328511d2_1_15"/>
          <p:cNvSpPr/>
          <p:nvPr/>
        </p:nvSpPr>
        <p:spPr>
          <a:xfrm>
            <a:off x="449794" y="879769"/>
            <a:ext cx="574650" cy="523350"/>
          </a:xfrm>
          <a:prstGeom prst="ellipse">
            <a:avLst/>
          </a:prstGeom>
          <a:solidFill>
            <a:srgbClr val="5B5DA9"/>
          </a:solidFill>
          <a:ln w="9525" cap="flat" cmpd="sng">
            <a:solidFill>
              <a:srgbClr val="4A4A87"/>
            </a:solidFill>
            <a:prstDash val="solid"/>
            <a:round/>
            <a:headEnd type="none" w="sm" len="sm"/>
            <a:tailEnd type="none" w="sm" len="sm"/>
          </a:ln>
        </p:spPr>
        <p:txBody>
          <a:bodyPr spcFirstLastPara="1" wrap="square" lIns="68569" tIns="68569" rIns="68569" bIns="68569" anchor="ctr" anchorCtr="0">
            <a:noAutofit/>
          </a:bodyPr>
          <a:lstStyle/>
          <a:p>
            <a:pPr algn="ctr">
              <a:buSzPts val="2800"/>
            </a:pPr>
            <a:r>
              <a:rPr lang="en-PH" sz="2100" b="1">
                <a:solidFill>
                  <a:srgbClr val="CFDECC"/>
                </a:solidFill>
                <a:latin typeface="Montserrat"/>
                <a:ea typeface="Montserrat"/>
                <a:cs typeface="Montserrat"/>
                <a:sym typeface="Montserrat"/>
              </a:rPr>
              <a:t>1</a:t>
            </a:r>
            <a:endParaRPr sz="2100" b="1">
              <a:solidFill>
                <a:srgbClr val="CFDECC"/>
              </a:solidFill>
              <a:latin typeface="Montserrat"/>
              <a:ea typeface="Montserrat"/>
              <a:cs typeface="Montserrat"/>
              <a:sym typeface="Montserrat"/>
            </a:endParaRPr>
          </a:p>
        </p:txBody>
      </p:sp>
      <p:sp>
        <p:nvSpPr>
          <p:cNvPr id="394" name="Google Shape;394;g20a328511d2_1_15"/>
          <p:cNvSpPr/>
          <p:nvPr/>
        </p:nvSpPr>
        <p:spPr>
          <a:xfrm>
            <a:off x="476250" y="1736306"/>
            <a:ext cx="574650" cy="523350"/>
          </a:xfrm>
          <a:prstGeom prst="ellipse">
            <a:avLst/>
          </a:prstGeom>
          <a:solidFill>
            <a:srgbClr val="5B5DA9"/>
          </a:solidFill>
          <a:ln w="9525" cap="flat" cmpd="sng">
            <a:solidFill>
              <a:srgbClr val="4A4A87"/>
            </a:solidFill>
            <a:prstDash val="solid"/>
            <a:round/>
            <a:headEnd type="none" w="sm" len="sm"/>
            <a:tailEnd type="none" w="sm" len="sm"/>
          </a:ln>
        </p:spPr>
        <p:txBody>
          <a:bodyPr spcFirstLastPara="1" wrap="square" lIns="68569" tIns="68569" rIns="68569" bIns="68569" anchor="ctr" anchorCtr="0">
            <a:noAutofit/>
          </a:bodyPr>
          <a:lstStyle/>
          <a:p>
            <a:pPr algn="ctr">
              <a:buSzPts val="2800"/>
            </a:pPr>
            <a:r>
              <a:rPr lang="en-PH" sz="2100" b="1">
                <a:solidFill>
                  <a:srgbClr val="CFDECC"/>
                </a:solidFill>
                <a:latin typeface="Montserrat"/>
                <a:ea typeface="Montserrat"/>
                <a:cs typeface="Montserrat"/>
                <a:sym typeface="Montserrat"/>
              </a:rPr>
              <a:t>2</a:t>
            </a:r>
            <a:endParaRPr sz="2100" b="1">
              <a:solidFill>
                <a:srgbClr val="CFDECC"/>
              </a:solidFill>
              <a:latin typeface="Montserrat"/>
              <a:ea typeface="Montserrat"/>
              <a:cs typeface="Montserrat"/>
              <a:sym typeface="Montserrat"/>
            </a:endParaRPr>
          </a:p>
        </p:txBody>
      </p:sp>
      <p:sp>
        <p:nvSpPr>
          <p:cNvPr id="395" name="Google Shape;395;g20a328511d2_1_15"/>
          <p:cNvSpPr/>
          <p:nvPr/>
        </p:nvSpPr>
        <p:spPr>
          <a:xfrm>
            <a:off x="449794" y="2572969"/>
            <a:ext cx="574650" cy="523350"/>
          </a:xfrm>
          <a:prstGeom prst="ellipse">
            <a:avLst/>
          </a:prstGeom>
          <a:solidFill>
            <a:srgbClr val="5B5DA9"/>
          </a:solidFill>
          <a:ln w="9525" cap="flat" cmpd="sng">
            <a:solidFill>
              <a:srgbClr val="4A4A87"/>
            </a:solidFill>
            <a:prstDash val="solid"/>
            <a:round/>
            <a:headEnd type="none" w="sm" len="sm"/>
            <a:tailEnd type="none" w="sm" len="sm"/>
          </a:ln>
        </p:spPr>
        <p:txBody>
          <a:bodyPr spcFirstLastPara="1" wrap="square" lIns="68569" tIns="68569" rIns="68569" bIns="68569" anchor="ctr" anchorCtr="0">
            <a:noAutofit/>
          </a:bodyPr>
          <a:lstStyle/>
          <a:p>
            <a:pPr algn="ctr">
              <a:buSzPts val="2800"/>
            </a:pPr>
            <a:r>
              <a:rPr lang="en-PH" sz="2100" b="1">
                <a:solidFill>
                  <a:srgbClr val="CFDECC"/>
                </a:solidFill>
                <a:latin typeface="Montserrat"/>
                <a:ea typeface="Montserrat"/>
                <a:cs typeface="Montserrat"/>
                <a:sym typeface="Montserrat"/>
              </a:rPr>
              <a:t>3</a:t>
            </a:r>
            <a:endParaRPr sz="2100" b="1">
              <a:solidFill>
                <a:srgbClr val="CFDECC"/>
              </a:solidFill>
              <a:latin typeface="Montserrat"/>
              <a:ea typeface="Montserrat"/>
              <a:cs typeface="Montserrat"/>
              <a:sym typeface="Montserrat"/>
            </a:endParaRPr>
          </a:p>
        </p:txBody>
      </p:sp>
      <p:sp>
        <p:nvSpPr>
          <p:cNvPr id="396" name="Google Shape;396;g20a328511d2_1_15"/>
          <p:cNvSpPr/>
          <p:nvPr/>
        </p:nvSpPr>
        <p:spPr>
          <a:xfrm>
            <a:off x="476250" y="3358013"/>
            <a:ext cx="574650" cy="523350"/>
          </a:xfrm>
          <a:prstGeom prst="ellipse">
            <a:avLst/>
          </a:prstGeom>
          <a:solidFill>
            <a:srgbClr val="5B5DA9"/>
          </a:solidFill>
          <a:ln w="9525" cap="flat" cmpd="sng">
            <a:solidFill>
              <a:srgbClr val="4A4A87"/>
            </a:solidFill>
            <a:prstDash val="solid"/>
            <a:round/>
            <a:headEnd type="none" w="sm" len="sm"/>
            <a:tailEnd type="none" w="sm" len="sm"/>
          </a:ln>
        </p:spPr>
        <p:txBody>
          <a:bodyPr spcFirstLastPara="1" wrap="square" lIns="68569" tIns="68569" rIns="68569" bIns="68569" anchor="ctr" anchorCtr="0">
            <a:noAutofit/>
          </a:bodyPr>
          <a:lstStyle/>
          <a:p>
            <a:pPr algn="ctr">
              <a:buSzPts val="2800"/>
            </a:pPr>
            <a:r>
              <a:rPr lang="en-PH" sz="2100" b="1">
                <a:solidFill>
                  <a:srgbClr val="CFDECC"/>
                </a:solidFill>
                <a:latin typeface="Montserrat"/>
                <a:ea typeface="Montserrat"/>
                <a:cs typeface="Montserrat"/>
                <a:sym typeface="Montserrat"/>
              </a:rPr>
              <a:t>4</a:t>
            </a:r>
            <a:endParaRPr sz="2100" b="1">
              <a:solidFill>
                <a:srgbClr val="CFDECC"/>
              </a:solidFill>
              <a:latin typeface="Montserrat"/>
              <a:ea typeface="Montserrat"/>
              <a:cs typeface="Montserrat"/>
              <a:sym typeface="Montserrat"/>
            </a:endParaRPr>
          </a:p>
        </p:txBody>
      </p:sp>
      <p:sp>
        <p:nvSpPr>
          <p:cNvPr id="397" name="Google Shape;397;g20a328511d2_1_15"/>
          <p:cNvSpPr/>
          <p:nvPr/>
        </p:nvSpPr>
        <p:spPr>
          <a:xfrm flipH="1">
            <a:off x="750131" y="4158113"/>
            <a:ext cx="8000325" cy="558225"/>
          </a:xfrm>
          <a:prstGeom prst="chevron">
            <a:avLst>
              <a:gd name="adj" fmla="val 50000"/>
            </a:avLst>
          </a:prstGeom>
          <a:solidFill>
            <a:srgbClr val="E7E6E6"/>
          </a:solidFill>
          <a:ln w="19050" cap="flat" cmpd="sng">
            <a:solidFill>
              <a:srgbClr val="274E13"/>
            </a:solidFill>
            <a:prstDash val="dot"/>
            <a:round/>
            <a:headEnd type="none" w="sm" len="sm"/>
            <a:tailEnd type="none" w="sm" len="sm"/>
          </a:ln>
        </p:spPr>
        <p:txBody>
          <a:bodyPr spcFirstLastPara="1" wrap="square" lIns="68569" tIns="68569" rIns="68569" bIns="68569" anchor="ctr" anchorCtr="0">
            <a:noAutofit/>
          </a:bodyPr>
          <a:lstStyle/>
          <a:p>
            <a:pPr>
              <a:buSzPts val="3000"/>
            </a:pPr>
            <a:r>
              <a:rPr lang="en-PH" sz="1725">
                <a:solidFill>
                  <a:schemeClr val="dk1"/>
                </a:solidFill>
                <a:latin typeface="Montserrat"/>
                <a:ea typeface="Montserrat"/>
                <a:cs typeface="Montserrat"/>
                <a:sym typeface="Montserrat"/>
              </a:rPr>
              <a:t> Code of conduct and ethics</a:t>
            </a:r>
            <a:endParaRPr sz="1725">
              <a:solidFill>
                <a:schemeClr val="dk1"/>
              </a:solidFill>
              <a:latin typeface="Montserrat"/>
              <a:ea typeface="Montserrat"/>
              <a:cs typeface="Montserrat"/>
              <a:sym typeface="Montserrat"/>
            </a:endParaRPr>
          </a:p>
        </p:txBody>
      </p:sp>
      <p:sp>
        <p:nvSpPr>
          <p:cNvPr id="398" name="Google Shape;398;g20a328511d2_1_15"/>
          <p:cNvSpPr/>
          <p:nvPr/>
        </p:nvSpPr>
        <p:spPr>
          <a:xfrm>
            <a:off x="449794" y="4160494"/>
            <a:ext cx="574650" cy="523350"/>
          </a:xfrm>
          <a:prstGeom prst="ellipse">
            <a:avLst/>
          </a:prstGeom>
          <a:solidFill>
            <a:srgbClr val="5B5DA9"/>
          </a:solidFill>
          <a:ln w="9525" cap="flat" cmpd="sng">
            <a:solidFill>
              <a:srgbClr val="4A4A87"/>
            </a:solidFill>
            <a:prstDash val="solid"/>
            <a:round/>
            <a:headEnd type="none" w="sm" len="sm"/>
            <a:tailEnd type="none" w="sm" len="sm"/>
          </a:ln>
        </p:spPr>
        <p:txBody>
          <a:bodyPr spcFirstLastPara="1" wrap="square" lIns="68569" tIns="68569" rIns="68569" bIns="68569" anchor="ctr" anchorCtr="0">
            <a:noAutofit/>
          </a:bodyPr>
          <a:lstStyle/>
          <a:p>
            <a:pPr algn="ctr">
              <a:buSzPts val="2800"/>
            </a:pPr>
            <a:r>
              <a:rPr lang="en-PH" sz="2100" b="1">
                <a:solidFill>
                  <a:srgbClr val="CFDECC"/>
                </a:solidFill>
                <a:latin typeface="Montserrat"/>
                <a:ea typeface="Montserrat"/>
                <a:cs typeface="Montserrat"/>
                <a:sym typeface="Montserrat"/>
              </a:rPr>
              <a:t>5</a:t>
            </a:r>
            <a:endParaRPr sz="2100" b="1">
              <a:solidFill>
                <a:srgbClr val="CFDECC"/>
              </a:solidFill>
              <a:latin typeface="Montserrat"/>
              <a:ea typeface="Montserrat"/>
              <a:cs typeface="Montserrat"/>
              <a:sym typeface="Montserrat"/>
            </a:endParaRPr>
          </a:p>
        </p:txBody>
      </p:sp>
    </p:spTree>
    <p:extLst>
      <p:ext uri="{BB962C8B-B14F-4D97-AF65-F5344CB8AC3E}">
        <p14:creationId xmlns:p14="http://schemas.microsoft.com/office/powerpoint/2010/main" val="25071367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2256c76d222_1_0"/>
          <p:cNvSpPr/>
          <p:nvPr/>
        </p:nvSpPr>
        <p:spPr>
          <a:xfrm>
            <a:off x="0" y="399470"/>
            <a:ext cx="9144000" cy="415575"/>
          </a:xfrm>
          <a:prstGeom prst="rect">
            <a:avLst/>
          </a:prstGeom>
          <a:noFill/>
          <a:ln>
            <a:noFill/>
          </a:ln>
        </p:spPr>
        <p:txBody>
          <a:bodyPr spcFirstLastPara="1" wrap="square" lIns="68569" tIns="34275" rIns="68569" bIns="34275" anchor="t" anchorCtr="0">
            <a:noAutofit/>
          </a:bodyPr>
          <a:lstStyle/>
          <a:p>
            <a:pPr algn="ctr">
              <a:buSzPts val="3000"/>
            </a:pPr>
            <a:r>
              <a:rPr lang="en-PH" sz="2250" b="1" u="sng">
                <a:solidFill>
                  <a:srgbClr val="C00000"/>
                </a:solidFill>
                <a:latin typeface="Montserrat"/>
                <a:ea typeface="Montserrat"/>
                <a:cs typeface="Montserrat"/>
                <a:sym typeface="Montserrat"/>
              </a:rPr>
              <a:t>NON</a:t>
            </a:r>
            <a:r>
              <a:rPr lang="en-PH" sz="2250" b="1">
                <a:solidFill>
                  <a:srgbClr val="3A3838"/>
                </a:solidFill>
                <a:latin typeface="Montserrat"/>
                <a:ea typeface="Montserrat"/>
                <a:cs typeface="Montserrat"/>
                <a:sym typeface="Montserrat"/>
              </a:rPr>
              <a:t>-INTERNAL AUDIT FUNCTIONS</a:t>
            </a:r>
            <a:endParaRPr sz="2250" b="1">
              <a:solidFill>
                <a:srgbClr val="3A3838"/>
              </a:solidFill>
              <a:latin typeface="Montserrat"/>
              <a:ea typeface="Montserrat"/>
              <a:cs typeface="Montserrat"/>
              <a:sym typeface="Montserrat"/>
            </a:endParaRPr>
          </a:p>
        </p:txBody>
      </p:sp>
      <p:sp>
        <p:nvSpPr>
          <p:cNvPr id="392" name="Google Shape;392;g2256c76d222_1_0"/>
          <p:cNvSpPr/>
          <p:nvPr/>
        </p:nvSpPr>
        <p:spPr>
          <a:xfrm>
            <a:off x="388808" y="1144494"/>
            <a:ext cx="8366400" cy="3462075"/>
          </a:xfrm>
          <a:prstGeom prst="rect">
            <a:avLst/>
          </a:prstGeom>
          <a:noFill/>
          <a:ln>
            <a:noFill/>
          </a:ln>
        </p:spPr>
        <p:txBody>
          <a:bodyPr spcFirstLastPara="1" wrap="square" lIns="68569" tIns="34275" rIns="68569" bIns="34275" anchor="t" anchorCtr="0">
            <a:noAutofit/>
          </a:bodyPr>
          <a:lstStyle/>
          <a:p>
            <a:pPr marL="342900" indent="-342900" algn="just">
              <a:lnSpc>
                <a:spcPct val="115000"/>
              </a:lnSpc>
              <a:buSzPts val="2400"/>
              <a:buFont typeface="Montserrat"/>
              <a:buAutoNum type="arabicPeriod"/>
            </a:pPr>
            <a:r>
              <a:rPr lang="en-PH" sz="1800">
                <a:latin typeface="Montserrat"/>
                <a:ea typeface="Montserrat"/>
                <a:cs typeface="Montserrat"/>
                <a:sym typeface="Montserrat"/>
              </a:rPr>
              <a:t>Conduct of internal quality audit as part of the ongoing implementation of the QMS </a:t>
            </a:r>
            <a:endParaRPr sz="1800"/>
          </a:p>
          <a:p>
            <a:pPr marL="342900" indent="-342900" algn="just">
              <a:lnSpc>
                <a:spcPct val="115000"/>
              </a:lnSpc>
              <a:buSzPts val="2400"/>
              <a:buFont typeface="Montserrat"/>
              <a:buAutoNum type="arabicPeriod"/>
            </a:pPr>
            <a:r>
              <a:rPr lang="en-PH" sz="1800">
                <a:latin typeface="Montserrat"/>
                <a:ea typeface="Montserrat"/>
                <a:cs typeface="Montserrat"/>
                <a:sym typeface="Montserrat"/>
              </a:rPr>
              <a:t>Participation in procurement procedures, including membership in the Bids and Awards Committee, its secretariat or technical working group</a:t>
            </a:r>
            <a:endParaRPr sz="1800"/>
          </a:p>
          <a:p>
            <a:pPr marL="342900" indent="-342900" algn="just">
              <a:lnSpc>
                <a:spcPct val="115000"/>
              </a:lnSpc>
              <a:buSzPts val="2400"/>
              <a:buFont typeface="Montserrat"/>
              <a:buAutoNum type="arabicPeriod"/>
            </a:pPr>
            <a:r>
              <a:rPr lang="en-PH" sz="1800">
                <a:latin typeface="Montserrat"/>
                <a:ea typeface="Montserrat"/>
                <a:cs typeface="Montserrat"/>
                <a:sym typeface="Montserrat"/>
              </a:rPr>
              <a:t>Preparation or review of draft policies, guidelines, standards or operating procedures of other offices</a:t>
            </a:r>
            <a:endParaRPr sz="1800"/>
          </a:p>
          <a:p>
            <a:pPr marL="342900" indent="-342900" algn="just">
              <a:lnSpc>
                <a:spcPct val="115000"/>
              </a:lnSpc>
              <a:buSzPts val="2400"/>
              <a:buFont typeface="Montserrat"/>
              <a:buAutoNum type="arabicPeriod"/>
            </a:pPr>
            <a:r>
              <a:rPr lang="en-PH" sz="1800">
                <a:latin typeface="Montserrat"/>
                <a:ea typeface="Montserrat"/>
                <a:cs typeface="Montserrat"/>
                <a:sym typeface="Montserrat"/>
              </a:rPr>
              <a:t>Review and certification of financial reports before approval by the agency head</a:t>
            </a:r>
            <a:endParaRPr sz="1800"/>
          </a:p>
        </p:txBody>
      </p:sp>
    </p:spTree>
    <p:extLst>
      <p:ext uri="{BB962C8B-B14F-4D97-AF65-F5344CB8AC3E}">
        <p14:creationId xmlns:p14="http://schemas.microsoft.com/office/powerpoint/2010/main" val="17051446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2256c76d222_1_9"/>
          <p:cNvSpPr/>
          <p:nvPr/>
        </p:nvSpPr>
        <p:spPr>
          <a:xfrm>
            <a:off x="0" y="399470"/>
            <a:ext cx="9144000" cy="415575"/>
          </a:xfrm>
          <a:prstGeom prst="rect">
            <a:avLst/>
          </a:prstGeom>
          <a:noFill/>
          <a:ln>
            <a:noFill/>
          </a:ln>
        </p:spPr>
        <p:txBody>
          <a:bodyPr spcFirstLastPara="1" wrap="square" lIns="68569" tIns="34275" rIns="68569" bIns="34275" anchor="t" anchorCtr="0">
            <a:noAutofit/>
          </a:bodyPr>
          <a:lstStyle/>
          <a:p>
            <a:pPr algn="ctr">
              <a:buSzPts val="3000"/>
            </a:pPr>
            <a:r>
              <a:rPr lang="en-PH" sz="2250" b="1" u="sng">
                <a:solidFill>
                  <a:srgbClr val="C00000"/>
                </a:solidFill>
                <a:latin typeface="Montserrat"/>
                <a:ea typeface="Montserrat"/>
                <a:cs typeface="Montserrat"/>
                <a:sym typeface="Montserrat"/>
              </a:rPr>
              <a:t>NON</a:t>
            </a:r>
            <a:r>
              <a:rPr lang="en-PH" sz="2250" b="1">
                <a:solidFill>
                  <a:srgbClr val="3A3838"/>
                </a:solidFill>
                <a:latin typeface="Montserrat"/>
                <a:ea typeface="Montserrat"/>
                <a:cs typeface="Montserrat"/>
                <a:sym typeface="Montserrat"/>
              </a:rPr>
              <a:t>-INTERNAL AUDIT FUNCTIONS</a:t>
            </a:r>
            <a:endParaRPr sz="2250" b="1">
              <a:solidFill>
                <a:srgbClr val="3A3838"/>
              </a:solidFill>
              <a:latin typeface="Montserrat"/>
              <a:ea typeface="Montserrat"/>
              <a:cs typeface="Montserrat"/>
              <a:sym typeface="Montserrat"/>
            </a:endParaRPr>
          </a:p>
        </p:txBody>
      </p:sp>
      <p:sp>
        <p:nvSpPr>
          <p:cNvPr id="399" name="Google Shape;399;g2256c76d222_1_9"/>
          <p:cNvSpPr/>
          <p:nvPr/>
        </p:nvSpPr>
        <p:spPr>
          <a:xfrm>
            <a:off x="388838" y="1130757"/>
            <a:ext cx="8366400" cy="3948075"/>
          </a:xfrm>
          <a:prstGeom prst="rect">
            <a:avLst/>
          </a:prstGeom>
          <a:noFill/>
          <a:ln>
            <a:noFill/>
          </a:ln>
        </p:spPr>
        <p:txBody>
          <a:bodyPr spcFirstLastPara="1" wrap="square" lIns="68569" tIns="34275" rIns="68569" bIns="34275" anchor="t" anchorCtr="0">
            <a:noAutofit/>
          </a:bodyPr>
          <a:lstStyle/>
          <a:p>
            <a:pPr marL="342900" indent="-342900" algn="just">
              <a:lnSpc>
                <a:spcPct val="115000"/>
              </a:lnSpc>
              <a:buSzPts val="2400"/>
              <a:buFont typeface="Montserrat"/>
              <a:buAutoNum type="arabicPeriod" startAt="5"/>
            </a:pPr>
            <a:r>
              <a:rPr lang="en-PH" sz="1800">
                <a:latin typeface="Montserrat"/>
                <a:ea typeface="Montserrat"/>
                <a:cs typeface="Montserrat"/>
                <a:sym typeface="Montserrat"/>
              </a:rPr>
              <a:t>Pre-audit of vouchers and counter-signature of checks</a:t>
            </a:r>
            <a:endParaRPr sz="1800"/>
          </a:p>
          <a:p>
            <a:pPr marL="342900" indent="-342900" algn="just">
              <a:lnSpc>
                <a:spcPct val="115000"/>
              </a:lnSpc>
              <a:buSzPts val="2400"/>
              <a:buFont typeface="Montserrat"/>
              <a:buAutoNum type="arabicPeriod" startAt="5"/>
            </a:pPr>
            <a:r>
              <a:rPr lang="en-PH" sz="1800">
                <a:latin typeface="Montserrat"/>
                <a:ea typeface="Montserrat"/>
                <a:cs typeface="Montserrat"/>
                <a:sym typeface="Montserrat"/>
              </a:rPr>
              <a:t>Inspection of deliveries and conduct of physical inventories</a:t>
            </a:r>
            <a:endParaRPr sz="1800"/>
          </a:p>
          <a:p>
            <a:pPr marL="342900" indent="-342900" algn="just">
              <a:lnSpc>
                <a:spcPct val="115000"/>
              </a:lnSpc>
              <a:buSzPts val="2400"/>
              <a:buFont typeface="Montserrat"/>
              <a:buAutoNum type="arabicPeriod" startAt="5"/>
            </a:pPr>
            <a:r>
              <a:rPr lang="en-PH" sz="1800">
                <a:latin typeface="Montserrat"/>
                <a:ea typeface="Montserrat"/>
                <a:cs typeface="Montserrat"/>
                <a:sym typeface="Montserrat"/>
              </a:rPr>
              <a:t>Preparation of treasury and bank reconciliation statements</a:t>
            </a:r>
            <a:endParaRPr sz="1800"/>
          </a:p>
          <a:p>
            <a:pPr marL="342900" indent="-342900" algn="just">
              <a:lnSpc>
                <a:spcPct val="115000"/>
              </a:lnSpc>
              <a:buSzPts val="2400"/>
              <a:buFont typeface="Montserrat"/>
              <a:buAutoNum type="arabicPeriod" startAt="5"/>
            </a:pPr>
            <a:r>
              <a:rPr lang="en-PH" sz="1800">
                <a:latin typeface="Montserrat"/>
                <a:ea typeface="Montserrat"/>
                <a:cs typeface="Montserrat"/>
                <a:sym typeface="Montserrat"/>
              </a:rPr>
              <a:t>Development and installation of systems and procedures</a:t>
            </a:r>
            <a:endParaRPr sz="1800"/>
          </a:p>
          <a:p>
            <a:pPr marL="342900" indent="-342900" algn="just">
              <a:lnSpc>
                <a:spcPct val="115000"/>
              </a:lnSpc>
              <a:buSzPts val="2400"/>
              <a:buFont typeface="Montserrat"/>
              <a:buAutoNum type="arabicPeriod" startAt="5"/>
            </a:pPr>
            <a:r>
              <a:rPr lang="en-PH" sz="1800">
                <a:latin typeface="Montserrat"/>
                <a:ea typeface="Montserrat"/>
                <a:cs typeface="Montserrat"/>
                <a:sym typeface="Montserrat"/>
              </a:rPr>
              <a:t>Maintenance of property records</a:t>
            </a:r>
            <a:endParaRPr sz="1800">
              <a:latin typeface="Montserrat"/>
              <a:ea typeface="Montserrat"/>
              <a:cs typeface="Montserrat"/>
              <a:sym typeface="Montserrat"/>
            </a:endParaRPr>
          </a:p>
          <a:p>
            <a:pPr marL="342900" indent="-342900" algn="just">
              <a:lnSpc>
                <a:spcPct val="115000"/>
              </a:lnSpc>
              <a:buSzPts val="2400"/>
              <a:buFont typeface="Montserrat"/>
              <a:buAutoNum type="arabicPeriod" startAt="5"/>
            </a:pPr>
            <a:r>
              <a:rPr lang="en-PH" sz="1800">
                <a:latin typeface="Montserrat"/>
                <a:ea typeface="Montserrat"/>
                <a:cs typeface="Montserrat"/>
                <a:sym typeface="Montserrat"/>
              </a:rPr>
              <a:t>Consolidation and submission of reports containing agency action plans to provide the status of implementation of external audit findings and recommendations</a:t>
            </a:r>
            <a:endParaRPr sz="1800">
              <a:latin typeface="Montserrat"/>
              <a:ea typeface="Montserrat"/>
              <a:cs typeface="Montserrat"/>
              <a:sym typeface="Montserrat"/>
            </a:endParaRPr>
          </a:p>
          <a:p>
            <a:pPr marL="342900" indent="-342900" algn="just">
              <a:lnSpc>
                <a:spcPct val="115000"/>
              </a:lnSpc>
              <a:buSzPts val="2400"/>
              <a:buFont typeface="Montserrat"/>
              <a:buAutoNum type="arabicPeriod" startAt="5"/>
            </a:pPr>
            <a:r>
              <a:rPr lang="en-PH" sz="1800">
                <a:latin typeface="Montserrat"/>
                <a:ea typeface="Montserrat"/>
                <a:cs typeface="Montserrat"/>
                <a:sym typeface="Montserrat"/>
              </a:rPr>
              <a:t>Membership in regular management committees and special designations not in line with internal audit functions</a:t>
            </a:r>
            <a:endParaRPr sz="1800">
              <a:latin typeface="Montserrat"/>
              <a:ea typeface="Montserrat"/>
              <a:cs typeface="Montserrat"/>
              <a:sym typeface="Montserrat"/>
            </a:endParaRPr>
          </a:p>
          <a:p>
            <a:pPr marL="342900" indent="-342900" algn="just">
              <a:lnSpc>
                <a:spcPct val="115000"/>
              </a:lnSpc>
              <a:buSzPts val="2400"/>
              <a:buFont typeface="Montserrat"/>
              <a:buAutoNum type="arabicPeriod" startAt="5"/>
            </a:pPr>
            <a:r>
              <a:rPr lang="en-PH" sz="1800">
                <a:latin typeface="Montserrat"/>
                <a:ea typeface="Montserrat"/>
                <a:cs typeface="Montserrat"/>
                <a:sym typeface="Montserrat"/>
              </a:rPr>
              <a:t>All other activities related to operations and non-internal audit functions.</a:t>
            </a:r>
            <a:endParaRPr sz="1800">
              <a:latin typeface="Montserrat"/>
              <a:ea typeface="Montserrat"/>
              <a:cs typeface="Montserrat"/>
              <a:sym typeface="Montserrat"/>
            </a:endParaRPr>
          </a:p>
        </p:txBody>
      </p:sp>
    </p:spTree>
    <p:extLst>
      <p:ext uri="{BB962C8B-B14F-4D97-AF65-F5344CB8AC3E}">
        <p14:creationId xmlns:p14="http://schemas.microsoft.com/office/powerpoint/2010/main" val="38663155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20a328511d2_1_0"/>
          <p:cNvSpPr txBox="1">
            <a:spLocks noGrp="1"/>
          </p:cNvSpPr>
          <p:nvPr>
            <p:ph type="title"/>
          </p:nvPr>
        </p:nvSpPr>
        <p:spPr>
          <a:xfrm>
            <a:off x="629850" y="273844"/>
            <a:ext cx="7886700" cy="795825"/>
          </a:xfrm>
          <a:prstGeom prst="rect">
            <a:avLst/>
          </a:prstGeom>
          <a:noFill/>
          <a:ln>
            <a:noFill/>
          </a:ln>
        </p:spPr>
        <p:txBody>
          <a:bodyPr spcFirstLastPara="1" wrap="square" lIns="68569" tIns="34275" rIns="68569" bIns="34275" anchor="ctr" anchorCtr="0">
            <a:noAutofit/>
          </a:bodyPr>
          <a:lstStyle/>
          <a:p>
            <a:pPr algn="ctr">
              <a:lnSpc>
                <a:spcPct val="100000"/>
              </a:lnSpc>
              <a:buSzPts val="2700"/>
            </a:pPr>
            <a:r>
              <a:rPr lang="en-PH" sz="2250" b="1">
                <a:solidFill>
                  <a:srgbClr val="3A3838"/>
                </a:solidFill>
              </a:rPr>
              <a:t>CLARIFICATION ON THE ROLE OF THE ACCOUNTANT IN RELATION TO INTERNAL AUDIT</a:t>
            </a:r>
            <a:endParaRPr sz="3195" b="1"/>
          </a:p>
        </p:txBody>
      </p:sp>
      <p:sp>
        <p:nvSpPr>
          <p:cNvPr id="404" name="Google Shape;404;g20a328511d2_1_0"/>
          <p:cNvSpPr/>
          <p:nvPr/>
        </p:nvSpPr>
        <p:spPr>
          <a:xfrm>
            <a:off x="433369" y="1213425"/>
            <a:ext cx="8083125" cy="2629800"/>
          </a:xfrm>
          <a:prstGeom prst="rect">
            <a:avLst/>
          </a:prstGeom>
          <a:solidFill>
            <a:srgbClr val="E1EFD8"/>
          </a:solidFill>
          <a:ln w="19050" cap="flat" cmpd="sng">
            <a:solidFill>
              <a:srgbClr val="000000"/>
            </a:solidFill>
            <a:prstDash val="dash"/>
            <a:round/>
            <a:headEnd type="none" w="sm" len="sm"/>
            <a:tailEnd type="none" w="sm" len="sm"/>
          </a:ln>
        </p:spPr>
        <p:txBody>
          <a:bodyPr spcFirstLastPara="1" wrap="square" lIns="68569" tIns="34275" rIns="68569" bIns="34275" anchor="t" anchorCtr="0">
            <a:noAutofit/>
          </a:bodyPr>
          <a:lstStyle/>
          <a:p>
            <a:pPr marL="342900" indent="-280988" algn="just">
              <a:buClr>
                <a:srgbClr val="2E4199"/>
              </a:buClr>
              <a:buSzPts val="2300"/>
              <a:buFont typeface="Montserrat"/>
              <a:buChar char="●"/>
            </a:pPr>
            <a:r>
              <a:rPr lang="en-PH" sz="1725" b="1">
                <a:solidFill>
                  <a:srgbClr val="2E4199"/>
                </a:solidFill>
                <a:latin typeface="Montserrat"/>
                <a:ea typeface="Montserrat"/>
                <a:cs typeface="Montserrat"/>
                <a:sym typeface="Montserrat"/>
              </a:rPr>
              <a:t>Section 474(b)(1) of the Local Government Code of 1991 (RA No. 7160)</a:t>
            </a:r>
            <a:r>
              <a:rPr lang="en-PH" sz="1725">
                <a:solidFill>
                  <a:srgbClr val="2E4199"/>
                </a:solidFill>
                <a:latin typeface="Montserrat"/>
                <a:ea typeface="Montserrat"/>
                <a:cs typeface="Montserrat"/>
                <a:sym typeface="Montserrat"/>
              </a:rPr>
              <a:t>, provides that the accountant shall take charge of both the </a:t>
            </a:r>
            <a:r>
              <a:rPr lang="en-PH" sz="1725" i="1" u="sng">
                <a:solidFill>
                  <a:srgbClr val="2E4199"/>
                </a:solidFill>
                <a:latin typeface="Montserrat"/>
                <a:ea typeface="Montserrat"/>
                <a:cs typeface="Montserrat"/>
                <a:sym typeface="Montserrat"/>
              </a:rPr>
              <a:t>accounting and internal audit services</a:t>
            </a:r>
            <a:r>
              <a:rPr lang="en-PH" sz="1725">
                <a:solidFill>
                  <a:srgbClr val="2E4199"/>
                </a:solidFill>
                <a:latin typeface="Montserrat"/>
                <a:ea typeface="Montserrat"/>
                <a:cs typeface="Montserrat"/>
                <a:sym typeface="Montserrat"/>
              </a:rPr>
              <a:t> of the LGU concerned, and shall </a:t>
            </a:r>
            <a:r>
              <a:rPr lang="en-PH" sz="1725" i="1" u="sng">
                <a:solidFill>
                  <a:srgbClr val="2E4199"/>
                </a:solidFill>
                <a:latin typeface="Montserrat"/>
                <a:ea typeface="Montserrat"/>
                <a:cs typeface="Montserrat"/>
                <a:sym typeface="Montserrat"/>
              </a:rPr>
              <a:t>maintain and install an internal audit</a:t>
            </a:r>
            <a:r>
              <a:rPr lang="en-PH" sz="1725" i="1">
                <a:solidFill>
                  <a:srgbClr val="2E4199"/>
                </a:solidFill>
                <a:latin typeface="Montserrat"/>
                <a:ea typeface="Montserrat"/>
                <a:cs typeface="Montserrat"/>
                <a:sym typeface="Montserrat"/>
              </a:rPr>
              <a:t> </a:t>
            </a:r>
            <a:r>
              <a:rPr lang="en-PH" sz="1725">
                <a:solidFill>
                  <a:srgbClr val="2E4199"/>
                </a:solidFill>
                <a:latin typeface="Montserrat"/>
                <a:ea typeface="Montserrat"/>
                <a:cs typeface="Montserrat"/>
                <a:sym typeface="Montserrat"/>
              </a:rPr>
              <a:t>system in the LGU.</a:t>
            </a:r>
            <a:endParaRPr sz="1725">
              <a:solidFill>
                <a:srgbClr val="2E4199"/>
              </a:solidFill>
              <a:latin typeface="Montserrat"/>
              <a:ea typeface="Montserrat"/>
              <a:cs typeface="Montserrat"/>
              <a:sym typeface="Montserrat"/>
            </a:endParaRPr>
          </a:p>
          <a:p>
            <a:pPr marL="342900" algn="just"/>
            <a:endParaRPr sz="1725">
              <a:solidFill>
                <a:srgbClr val="2E4199"/>
              </a:solidFill>
              <a:latin typeface="Montserrat"/>
              <a:ea typeface="Montserrat"/>
              <a:cs typeface="Montserrat"/>
              <a:sym typeface="Montserrat"/>
            </a:endParaRPr>
          </a:p>
          <a:p>
            <a:pPr marL="342900" indent="-280988" algn="just">
              <a:buClr>
                <a:srgbClr val="2E4199"/>
              </a:buClr>
              <a:buSzPts val="2300"/>
              <a:buFont typeface="Montserrat"/>
              <a:buChar char="●"/>
            </a:pPr>
            <a:r>
              <a:rPr lang="en-PH" sz="1725">
                <a:solidFill>
                  <a:srgbClr val="2E4199"/>
                </a:solidFill>
                <a:latin typeface="Montserrat"/>
                <a:ea typeface="Montserrat"/>
                <a:cs typeface="Montserrat"/>
                <a:sym typeface="Montserrat"/>
              </a:rPr>
              <a:t>However, given the post-audit nature of internal audit, this is separate, distinct, and detached from the regular functions of other units within the LGU. Internal audit is separate from, and  not under the purview of the Office of the Accountant.</a:t>
            </a:r>
            <a:endParaRPr sz="1725">
              <a:solidFill>
                <a:srgbClr val="2E4199"/>
              </a:solidFill>
              <a:latin typeface="Montserrat"/>
              <a:ea typeface="Montserrat"/>
              <a:cs typeface="Montserrat"/>
              <a:sym typeface="Montserrat"/>
            </a:endParaRPr>
          </a:p>
        </p:txBody>
      </p:sp>
    </p:spTree>
    <p:extLst>
      <p:ext uri="{BB962C8B-B14F-4D97-AF65-F5344CB8AC3E}">
        <p14:creationId xmlns:p14="http://schemas.microsoft.com/office/powerpoint/2010/main" val="26139738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23f87b2720f_0_577"/>
          <p:cNvSpPr txBox="1">
            <a:spLocks noGrp="1"/>
          </p:cNvSpPr>
          <p:nvPr>
            <p:ph type="title"/>
          </p:nvPr>
        </p:nvSpPr>
        <p:spPr>
          <a:xfrm>
            <a:off x="629850" y="559594"/>
            <a:ext cx="7886700" cy="455400"/>
          </a:xfrm>
          <a:prstGeom prst="rect">
            <a:avLst/>
          </a:prstGeom>
          <a:noFill/>
          <a:ln>
            <a:noFill/>
          </a:ln>
        </p:spPr>
        <p:txBody>
          <a:bodyPr spcFirstLastPara="1" wrap="square" lIns="68569" tIns="34275" rIns="68569" bIns="34275" anchor="ctr" anchorCtr="0">
            <a:normAutofit fontScale="90000"/>
          </a:bodyPr>
          <a:lstStyle/>
          <a:p>
            <a:pPr algn="ctr">
              <a:lnSpc>
                <a:spcPct val="100000"/>
              </a:lnSpc>
              <a:buSzPct val="87070"/>
            </a:pPr>
            <a:r>
              <a:rPr lang="en-PH" sz="2582" b="1">
                <a:solidFill>
                  <a:srgbClr val="3A3838"/>
                </a:solidFill>
                <a:latin typeface="Montserrat"/>
                <a:ea typeface="Montserrat"/>
                <a:cs typeface="Montserrat"/>
                <a:sym typeface="Montserrat"/>
              </a:rPr>
              <a:t>ORGANIZATIONAL PLACEMENT OF THE INTERNAL AUDIT UNIT IN THE LGU</a:t>
            </a:r>
            <a:endParaRPr sz="3633" b="1">
              <a:latin typeface="Montserrat"/>
              <a:ea typeface="Montserrat"/>
              <a:cs typeface="Montserrat"/>
              <a:sym typeface="Montserrat"/>
            </a:endParaRPr>
          </a:p>
        </p:txBody>
      </p:sp>
      <p:pic>
        <p:nvPicPr>
          <p:cNvPr id="378" name="Google Shape;378;g23f87b2720f_0_577"/>
          <p:cNvPicPr preferRelativeResize="0"/>
          <p:nvPr/>
        </p:nvPicPr>
        <p:blipFill rotWithShape="1">
          <a:blip r:embed="rId3">
            <a:alphaModFix/>
          </a:blip>
          <a:srcRect/>
          <a:stretch/>
        </p:blipFill>
        <p:spPr>
          <a:xfrm>
            <a:off x="282038" y="1276594"/>
            <a:ext cx="4364176" cy="2590313"/>
          </a:xfrm>
          <a:prstGeom prst="rect">
            <a:avLst/>
          </a:prstGeom>
          <a:noFill/>
          <a:ln>
            <a:noFill/>
          </a:ln>
        </p:spPr>
      </p:pic>
      <p:pic>
        <p:nvPicPr>
          <p:cNvPr id="379" name="Google Shape;379;g23f87b2720f_0_577"/>
          <p:cNvPicPr preferRelativeResize="0"/>
          <p:nvPr/>
        </p:nvPicPr>
        <p:blipFill rotWithShape="1">
          <a:blip r:embed="rId4">
            <a:alphaModFix/>
          </a:blip>
          <a:srcRect/>
          <a:stretch/>
        </p:blipFill>
        <p:spPr>
          <a:xfrm>
            <a:off x="4819144" y="1658794"/>
            <a:ext cx="4015350" cy="1917469"/>
          </a:xfrm>
          <a:prstGeom prst="rect">
            <a:avLst/>
          </a:prstGeom>
          <a:noFill/>
          <a:ln>
            <a:noFill/>
          </a:ln>
        </p:spPr>
      </p:pic>
      <p:sp>
        <p:nvSpPr>
          <p:cNvPr id="380" name="Google Shape;380;g23f87b2720f_0_577"/>
          <p:cNvSpPr/>
          <p:nvPr/>
        </p:nvSpPr>
        <p:spPr>
          <a:xfrm>
            <a:off x="4811738" y="1647694"/>
            <a:ext cx="4022775" cy="1929825"/>
          </a:xfrm>
          <a:prstGeom prst="rect">
            <a:avLst/>
          </a:prstGeom>
          <a:noFill/>
          <a:ln w="19050" cap="flat" cmpd="sng">
            <a:solidFill>
              <a:schemeClr val="dk2"/>
            </a:solidFill>
            <a:prstDash val="dash"/>
            <a:round/>
            <a:headEnd type="none" w="sm" len="sm"/>
            <a:tailEnd type="none" w="sm" len="sm"/>
          </a:ln>
        </p:spPr>
        <p:txBody>
          <a:bodyPr spcFirstLastPara="1" wrap="square" lIns="68569" tIns="68569" rIns="68569" bIns="68569" anchor="ctr" anchorCtr="0">
            <a:noAutofit/>
          </a:bodyPr>
          <a:lstStyle/>
          <a:p>
            <a:pPr>
              <a:buSzPts val="1400"/>
            </a:pPr>
            <a:endParaRPr sz="1050"/>
          </a:p>
        </p:txBody>
      </p:sp>
      <p:sp>
        <p:nvSpPr>
          <p:cNvPr id="381" name="Google Shape;381;g23f87b2720f_0_577"/>
          <p:cNvSpPr/>
          <p:nvPr/>
        </p:nvSpPr>
        <p:spPr>
          <a:xfrm>
            <a:off x="339188" y="1276594"/>
            <a:ext cx="4364100" cy="2590200"/>
          </a:xfrm>
          <a:prstGeom prst="rect">
            <a:avLst/>
          </a:prstGeom>
          <a:noFill/>
          <a:ln w="2857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p>
        </p:txBody>
      </p:sp>
      <p:sp>
        <p:nvSpPr>
          <p:cNvPr id="382" name="Google Shape;382;g23f87b2720f_0_577"/>
          <p:cNvSpPr/>
          <p:nvPr/>
        </p:nvSpPr>
        <p:spPr>
          <a:xfrm>
            <a:off x="3706575" y="2219213"/>
            <a:ext cx="1365750" cy="350550"/>
          </a:xfrm>
          <a:prstGeom prst="rightArrow">
            <a:avLst>
              <a:gd name="adj1" fmla="val 50000"/>
              <a:gd name="adj2" fmla="val 50000"/>
            </a:avLst>
          </a:prstGeom>
          <a:solidFill>
            <a:srgbClr val="FF0000"/>
          </a:solidFill>
          <a:ln w="9525" cap="flat" cmpd="sng">
            <a:solidFill>
              <a:srgbClr val="0C2716"/>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p>
        </p:txBody>
      </p:sp>
      <p:sp>
        <p:nvSpPr>
          <p:cNvPr id="383" name="Google Shape;383;g23f87b2720f_0_577"/>
          <p:cNvSpPr/>
          <p:nvPr/>
        </p:nvSpPr>
        <p:spPr>
          <a:xfrm>
            <a:off x="2831813" y="2080519"/>
            <a:ext cx="731925" cy="616500"/>
          </a:xfrm>
          <a:prstGeom prst="ellipse">
            <a:avLst/>
          </a:prstGeom>
          <a:noFill/>
          <a:ln w="19050" cap="flat" cmpd="sng">
            <a:solidFill>
              <a:srgbClr val="FF0000"/>
            </a:solidFill>
            <a:prstDash val="dash"/>
            <a:round/>
            <a:headEnd type="none" w="sm" len="sm"/>
            <a:tailEnd type="none" w="sm" len="sm"/>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3053515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g2218308d57d_0_3"/>
          <p:cNvSpPr txBox="1">
            <a:spLocks noGrp="1"/>
          </p:cNvSpPr>
          <p:nvPr>
            <p:ph type="ctrTitle"/>
          </p:nvPr>
        </p:nvSpPr>
        <p:spPr>
          <a:xfrm>
            <a:off x="279156" y="2854910"/>
            <a:ext cx="4389525" cy="535500"/>
          </a:xfrm>
          <a:prstGeom prst="rect">
            <a:avLst/>
          </a:prstGeom>
          <a:noFill/>
          <a:ln>
            <a:noFill/>
          </a:ln>
        </p:spPr>
        <p:txBody>
          <a:bodyPr spcFirstLastPara="1" wrap="square" lIns="68569" tIns="34275" rIns="68569" bIns="34275" anchor="b" anchorCtr="0">
            <a:normAutofit fontScale="90000"/>
          </a:bodyPr>
          <a:lstStyle/>
          <a:p>
            <a:pPr>
              <a:lnSpc>
                <a:spcPct val="90000"/>
              </a:lnSpc>
              <a:buSzPct val="111111"/>
            </a:pPr>
            <a:endParaRPr/>
          </a:p>
        </p:txBody>
      </p:sp>
      <p:sp>
        <p:nvSpPr>
          <p:cNvPr id="181" name="Google Shape;181;g2218308d57d_0_3"/>
          <p:cNvSpPr txBox="1">
            <a:spLocks noGrp="1"/>
          </p:cNvSpPr>
          <p:nvPr>
            <p:ph type="subTitle" idx="1"/>
          </p:nvPr>
        </p:nvSpPr>
        <p:spPr>
          <a:xfrm>
            <a:off x="279156" y="3492836"/>
            <a:ext cx="4389525" cy="371475"/>
          </a:xfrm>
          <a:prstGeom prst="rect">
            <a:avLst/>
          </a:prstGeom>
          <a:noFill/>
          <a:ln>
            <a:noFill/>
          </a:ln>
        </p:spPr>
        <p:txBody>
          <a:bodyPr spcFirstLastPara="1" wrap="square" lIns="68569" tIns="34275" rIns="68569" bIns="34275" anchor="t" anchorCtr="0">
            <a:normAutofit fontScale="62500" lnSpcReduction="20000"/>
          </a:bodyPr>
          <a:lstStyle/>
          <a:p>
            <a:pPr marL="0" indent="0">
              <a:lnSpc>
                <a:spcPct val="90000"/>
              </a:lnSpc>
              <a:spcBef>
                <a:spcPts val="750"/>
              </a:spcBef>
              <a:buSzPts val="2400"/>
            </a:pPr>
            <a:endParaRPr/>
          </a:p>
        </p:txBody>
      </p:sp>
      <p:sp>
        <p:nvSpPr>
          <p:cNvPr id="182" name="Google Shape;182;g2218308d57d_0_3"/>
          <p:cNvSpPr/>
          <p:nvPr/>
        </p:nvSpPr>
        <p:spPr>
          <a:xfrm>
            <a:off x="0" y="0"/>
            <a:ext cx="9144000" cy="5150925"/>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p>
        </p:txBody>
      </p:sp>
      <p:cxnSp>
        <p:nvCxnSpPr>
          <p:cNvPr id="183" name="Google Shape;183;g2218308d57d_0_3"/>
          <p:cNvCxnSpPr/>
          <p:nvPr/>
        </p:nvCxnSpPr>
        <p:spPr>
          <a:xfrm>
            <a:off x="3353044" y="3967986"/>
            <a:ext cx="5674050" cy="19350"/>
          </a:xfrm>
          <a:prstGeom prst="straightConnector1">
            <a:avLst/>
          </a:prstGeom>
          <a:noFill/>
          <a:ln w="15875" cap="flat" cmpd="sng">
            <a:solidFill>
              <a:srgbClr val="002060"/>
            </a:solidFill>
            <a:prstDash val="dash"/>
            <a:miter lim="800000"/>
            <a:headEnd type="none" w="sm" len="sm"/>
            <a:tailEnd type="oval" w="med" len="med"/>
          </a:ln>
        </p:spPr>
      </p:cxnSp>
      <p:grpSp>
        <p:nvGrpSpPr>
          <p:cNvPr id="184" name="Google Shape;184;g2218308d57d_0_3"/>
          <p:cNvGrpSpPr/>
          <p:nvPr/>
        </p:nvGrpSpPr>
        <p:grpSpPr>
          <a:xfrm>
            <a:off x="993931" y="3727381"/>
            <a:ext cx="2740686" cy="533942"/>
            <a:chOff x="2951585" y="3838186"/>
            <a:chExt cx="2213086" cy="755597"/>
          </a:xfrm>
        </p:grpSpPr>
        <p:sp>
          <p:nvSpPr>
            <p:cNvPr id="185" name="Google Shape;185;g2218308d57d_0_3"/>
            <p:cNvSpPr/>
            <p:nvPr/>
          </p:nvSpPr>
          <p:spPr>
            <a:xfrm>
              <a:off x="3150471" y="3838186"/>
              <a:ext cx="2014200" cy="692100"/>
            </a:xfrm>
            <a:prstGeom prst="homePlate">
              <a:avLst>
                <a:gd name="adj" fmla="val 50000"/>
              </a:avLst>
            </a:prstGeom>
            <a:solidFill>
              <a:srgbClr val="EAD1DC"/>
            </a:solidFill>
            <a:ln>
              <a:noFill/>
            </a:ln>
          </p:spPr>
          <p:txBody>
            <a:bodyPr spcFirstLastPara="1" wrap="square" lIns="68569" tIns="34275" rIns="68569" bIns="34275" anchor="ctr" anchorCtr="0">
              <a:noAutofit/>
            </a:bodyPr>
            <a:lstStyle/>
            <a:p>
              <a:pPr algn="ctr">
                <a:buSzPts val="1350"/>
              </a:pPr>
              <a:endParaRPr sz="1013">
                <a:solidFill>
                  <a:srgbClr val="FFFFFF"/>
                </a:solidFill>
                <a:latin typeface="Calibri"/>
                <a:ea typeface="Calibri"/>
                <a:cs typeface="Calibri"/>
                <a:sym typeface="Calibri"/>
              </a:endParaRPr>
            </a:p>
          </p:txBody>
        </p:sp>
        <p:sp>
          <p:nvSpPr>
            <p:cNvPr id="186" name="Google Shape;186;g2218308d57d_0_3"/>
            <p:cNvSpPr/>
            <p:nvPr/>
          </p:nvSpPr>
          <p:spPr>
            <a:xfrm>
              <a:off x="2951585" y="3901683"/>
              <a:ext cx="2014200" cy="692100"/>
            </a:xfrm>
            <a:prstGeom prst="homePlate">
              <a:avLst>
                <a:gd name="adj" fmla="val 50000"/>
              </a:avLst>
            </a:prstGeom>
            <a:solidFill>
              <a:srgbClr val="C27BA0"/>
            </a:solidFill>
            <a:ln>
              <a:noFill/>
            </a:ln>
            <a:effectLst>
              <a:outerShdw blurRad="50800" dist="38100" dir="2700000" algn="tl" rotWithShape="0">
                <a:srgbClr val="000000">
                  <a:alpha val="40000"/>
                </a:srgbClr>
              </a:outerShdw>
            </a:effectLst>
          </p:spPr>
          <p:txBody>
            <a:bodyPr spcFirstLastPara="1" wrap="square" lIns="68569" tIns="34275" rIns="68569" bIns="34275" anchor="ctr" anchorCtr="0">
              <a:noAutofit/>
            </a:bodyPr>
            <a:lstStyle/>
            <a:p>
              <a:pPr algn="ctr">
                <a:buSzPts val="1350"/>
              </a:pPr>
              <a:endParaRPr sz="1013">
                <a:solidFill>
                  <a:srgbClr val="FFFFFF"/>
                </a:solidFill>
                <a:latin typeface="Calibri"/>
                <a:ea typeface="Calibri"/>
                <a:cs typeface="Calibri"/>
                <a:sym typeface="Calibri"/>
              </a:endParaRPr>
            </a:p>
          </p:txBody>
        </p:sp>
      </p:grpSp>
      <p:cxnSp>
        <p:nvCxnSpPr>
          <p:cNvPr id="187" name="Google Shape;187;g2218308d57d_0_3"/>
          <p:cNvCxnSpPr/>
          <p:nvPr/>
        </p:nvCxnSpPr>
        <p:spPr>
          <a:xfrm rot="10800000" flipH="1">
            <a:off x="3353044" y="2928205"/>
            <a:ext cx="5704425" cy="10575"/>
          </a:xfrm>
          <a:prstGeom prst="straightConnector1">
            <a:avLst/>
          </a:prstGeom>
          <a:noFill/>
          <a:ln w="15875" cap="flat" cmpd="sng">
            <a:solidFill>
              <a:srgbClr val="002060"/>
            </a:solidFill>
            <a:prstDash val="dash"/>
            <a:miter lim="800000"/>
            <a:headEnd type="none" w="sm" len="sm"/>
            <a:tailEnd type="oval" w="med" len="med"/>
          </a:ln>
        </p:spPr>
      </p:cxnSp>
      <p:cxnSp>
        <p:nvCxnSpPr>
          <p:cNvPr id="188" name="Google Shape;188;g2218308d57d_0_3"/>
          <p:cNvCxnSpPr/>
          <p:nvPr/>
        </p:nvCxnSpPr>
        <p:spPr>
          <a:xfrm rot="10800000" flipH="1">
            <a:off x="3841994" y="1957204"/>
            <a:ext cx="5162400" cy="11025"/>
          </a:xfrm>
          <a:prstGeom prst="straightConnector1">
            <a:avLst/>
          </a:prstGeom>
          <a:noFill/>
          <a:ln w="15875" cap="flat" cmpd="sng">
            <a:solidFill>
              <a:srgbClr val="002060"/>
            </a:solidFill>
            <a:prstDash val="dash"/>
            <a:miter lim="800000"/>
            <a:headEnd type="none" w="sm" len="sm"/>
            <a:tailEnd type="oval" w="med" len="med"/>
          </a:ln>
        </p:spPr>
      </p:cxnSp>
      <p:grpSp>
        <p:nvGrpSpPr>
          <p:cNvPr id="189" name="Google Shape;189;g2218308d57d_0_3"/>
          <p:cNvGrpSpPr/>
          <p:nvPr/>
        </p:nvGrpSpPr>
        <p:grpSpPr>
          <a:xfrm>
            <a:off x="1375606" y="2666515"/>
            <a:ext cx="2740686" cy="533942"/>
            <a:chOff x="2951585" y="3838186"/>
            <a:chExt cx="2213086" cy="755597"/>
          </a:xfrm>
        </p:grpSpPr>
        <p:sp>
          <p:nvSpPr>
            <p:cNvPr id="190" name="Google Shape;190;g2218308d57d_0_3"/>
            <p:cNvSpPr/>
            <p:nvPr/>
          </p:nvSpPr>
          <p:spPr>
            <a:xfrm>
              <a:off x="3150471" y="3838186"/>
              <a:ext cx="2014200" cy="692100"/>
            </a:xfrm>
            <a:prstGeom prst="homePlate">
              <a:avLst>
                <a:gd name="adj" fmla="val 50000"/>
              </a:avLst>
            </a:prstGeom>
            <a:solidFill>
              <a:srgbClr val="FBE4D4"/>
            </a:solidFill>
            <a:ln>
              <a:noFill/>
            </a:ln>
          </p:spPr>
          <p:txBody>
            <a:bodyPr spcFirstLastPara="1" wrap="square" lIns="68569" tIns="34275" rIns="68569" bIns="34275" anchor="ctr" anchorCtr="0">
              <a:noAutofit/>
            </a:bodyPr>
            <a:lstStyle/>
            <a:p>
              <a:pPr algn="ctr">
                <a:buSzPts val="1350"/>
              </a:pPr>
              <a:endParaRPr sz="1013">
                <a:solidFill>
                  <a:srgbClr val="FFFFFF"/>
                </a:solidFill>
                <a:latin typeface="Calibri"/>
                <a:ea typeface="Calibri"/>
                <a:cs typeface="Calibri"/>
                <a:sym typeface="Calibri"/>
              </a:endParaRPr>
            </a:p>
          </p:txBody>
        </p:sp>
        <p:sp>
          <p:nvSpPr>
            <p:cNvPr id="191" name="Google Shape;191;g2218308d57d_0_3"/>
            <p:cNvSpPr/>
            <p:nvPr/>
          </p:nvSpPr>
          <p:spPr>
            <a:xfrm>
              <a:off x="2951585" y="3901683"/>
              <a:ext cx="2014200" cy="692100"/>
            </a:xfrm>
            <a:prstGeom prst="homePlate">
              <a:avLst>
                <a:gd name="adj" fmla="val 50000"/>
              </a:avLst>
            </a:prstGeom>
            <a:solidFill>
              <a:srgbClr val="F7CAAC"/>
            </a:solidFill>
            <a:ln>
              <a:noFill/>
            </a:ln>
            <a:effectLst>
              <a:outerShdw blurRad="50800" dist="38100" dir="2700000" algn="tl" rotWithShape="0">
                <a:srgbClr val="000000">
                  <a:alpha val="40000"/>
                </a:srgbClr>
              </a:outerShdw>
            </a:effectLst>
          </p:spPr>
          <p:txBody>
            <a:bodyPr spcFirstLastPara="1" wrap="square" lIns="68569" tIns="34275" rIns="68569" bIns="34275" anchor="ctr" anchorCtr="0">
              <a:noAutofit/>
            </a:bodyPr>
            <a:lstStyle/>
            <a:p>
              <a:pPr algn="ctr">
                <a:buSzPts val="1350"/>
              </a:pPr>
              <a:endParaRPr sz="1013">
                <a:solidFill>
                  <a:srgbClr val="FFFFFF"/>
                </a:solidFill>
                <a:latin typeface="Calibri"/>
                <a:ea typeface="Calibri"/>
                <a:cs typeface="Calibri"/>
                <a:sym typeface="Calibri"/>
              </a:endParaRPr>
            </a:p>
          </p:txBody>
        </p:sp>
      </p:grpSp>
      <p:cxnSp>
        <p:nvCxnSpPr>
          <p:cNvPr id="192" name="Google Shape;192;g2218308d57d_0_3"/>
          <p:cNvCxnSpPr/>
          <p:nvPr/>
        </p:nvCxnSpPr>
        <p:spPr>
          <a:xfrm>
            <a:off x="4214926" y="910962"/>
            <a:ext cx="4827375" cy="10575"/>
          </a:xfrm>
          <a:prstGeom prst="straightConnector1">
            <a:avLst/>
          </a:prstGeom>
          <a:noFill/>
          <a:ln w="15875" cap="flat" cmpd="sng">
            <a:solidFill>
              <a:srgbClr val="002060"/>
            </a:solidFill>
            <a:prstDash val="dash"/>
            <a:miter lim="800000"/>
            <a:headEnd type="none" w="sm" len="sm"/>
            <a:tailEnd type="oval" w="med" len="med"/>
          </a:ln>
        </p:spPr>
      </p:cxnSp>
      <p:grpSp>
        <p:nvGrpSpPr>
          <p:cNvPr id="193" name="Google Shape;193;g2218308d57d_0_3"/>
          <p:cNvGrpSpPr/>
          <p:nvPr/>
        </p:nvGrpSpPr>
        <p:grpSpPr>
          <a:xfrm>
            <a:off x="1542358" y="1728842"/>
            <a:ext cx="3011492" cy="525045"/>
            <a:chOff x="3515603" y="2388529"/>
            <a:chExt cx="2260880" cy="755596"/>
          </a:xfrm>
        </p:grpSpPr>
        <p:sp>
          <p:nvSpPr>
            <p:cNvPr id="194" name="Google Shape;194;g2218308d57d_0_3"/>
            <p:cNvSpPr/>
            <p:nvPr/>
          </p:nvSpPr>
          <p:spPr>
            <a:xfrm>
              <a:off x="3718783" y="2388529"/>
              <a:ext cx="2057700" cy="692100"/>
            </a:xfrm>
            <a:prstGeom prst="homePlate">
              <a:avLst>
                <a:gd name="adj" fmla="val 50000"/>
              </a:avLst>
            </a:prstGeom>
            <a:solidFill>
              <a:srgbClr val="C9DAF8"/>
            </a:solidFill>
            <a:ln>
              <a:noFill/>
            </a:ln>
          </p:spPr>
          <p:txBody>
            <a:bodyPr spcFirstLastPara="1" wrap="square" lIns="68569" tIns="34275" rIns="68569" bIns="34275" anchor="ctr" anchorCtr="0">
              <a:noAutofit/>
            </a:bodyPr>
            <a:lstStyle/>
            <a:p>
              <a:pPr algn="ctr">
                <a:buSzPts val="1350"/>
              </a:pPr>
              <a:endParaRPr sz="1013">
                <a:solidFill>
                  <a:srgbClr val="FFFFFF"/>
                </a:solidFill>
                <a:latin typeface="Calibri"/>
                <a:ea typeface="Calibri"/>
                <a:cs typeface="Calibri"/>
                <a:sym typeface="Calibri"/>
              </a:endParaRPr>
            </a:p>
          </p:txBody>
        </p:sp>
        <p:sp>
          <p:nvSpPr>
            <p:cNvPr id="195" name="Google Shape;195;g2218308d57d_0_3"/>
            <p:cNvSpPr/>
            <p:nvPr/>
          </p:nvSpPr>
          <p:spPr>
            <a:xfrm>
              <a:off x="3515603" y="2452025"/>
              <a:ext cx="2057700" cy="692100"/>
            </a:xfrm>
            <a:prstGeom prst="homePlate">
              <a:avLst>
                <a:gd name="adj" fmla="val 50000"/>
              </a:avLst>
            </a:prstGeom>
            <a:solidFill>
              <a:srgbClr val="9CC2E5"/>
            </a:solidFill>
            <a:ln>
              <a:noFill/>
            </a:ln>
            <a:effectLst>
              <a:outerShdw blurRad="50800" dist="38100" dir="2700000" algn="tl" rotWithShape="0">
                <a:srgbClr val="000000">
                  <a:alpha val="40000"/>
                </a:srgbClr>
              </a:outerShdw>
            </a:effectLst>
          </p:spPr>
          <p:txBody>
            <a:bodyPr spcFirstLastPara="1" wrap="square" lIns="68569" tIns="34275" rIns="68569" bIns="34275" anchor="ctr" anchorCtr="0">
              <a:noAutofit/>
            </a:bodyPr>
            <a:lstStyle/>
            <a:p>
              <a:pPr algn="ctr">
                <a:buSzPts val="1350"/>
              </a:pPr>
              <a:endParaRPr sz="1013">
                <a:solidFill>
                  <a:srgbClr val="FFFFFF"/>
                </a:solidFill>
                <a:latin typeface="Calibri"/>
                <a:ea typeface="Calibri"/>
                <a:cs typeface="Calibri"/>
                <a:sym typeface="Calibri"/>
              </a:endParaRPr>
            </a:p>
          </p:txBody>
        </p:sp>
      </p:grpSp>
      <p:grpSp>
        <p:nvGrpSpPr>
          <p:cNvPr id="196" name="Google Shape;196;g2218308d57d_0_3"/>
          <p:cNvGrpSpPr/>
          <p:nvPr/>
        </p:nvGrpSpPr>
        <p:grpSpPr>
          <a:xfrm>
            <a:off x="1632240" y="683587"/>
            <a:ext cx="3274112" cy="499487"/>
            <a:chOff x="4114237" y="938872"/>
            <a:chExt cx="2253618" cy="755597"/>
          </a:xfrm>
        </p:grpSpPr>
        <p:sp>
          <p:nvSpPr>
            <p:cNvPr id="197" name="Google Shape;197;g2218308d57d_0_3"/>
            <p:cNvSpPr/>
            <p:nvPr/>
          </p:nvSpPr>
          <p:spPr>
            <a:xfrm>
              <a:off x="4316755" y="938872"/>
              <a:ext cx="2051100" cy="692100"/>
            </a:xfrm>
            <a:prstGeom prst="homePlate">
              <a:avLst>
                <a:gd name="adj" fmla="val 50000"/>
              </a:avLst>
            </a:prstGeom>
            <a:solidFill>
              <a:srgbClr val="E1EFD8"/>
            </a:solidFill>
            <a:ln>
              <a:noFill/>
            </a:ln>
          </p:spPr>
          <p:txBody>
            <a:bodyPr spcFirstLastPara="1" wrap="square" lIns="68569" tIns="34275" rIns="68569" bIns="34275" anchor="ctr" anchorCtr="0">
              <a:noAutofit/>
            </a:bodyPr>
            <a:lstStyle/>
            <a:p>
              <a:pPr algn="ctr">
                <a:buSzPts val="1350"/>
              </a:pPr>
              <a:endParaRPr sz="1013">
                <a:solidFill>
                  <a:srgbClr val="FFFFFF"/>
                </a:solidFill>
                <a:latin typeface="Calibri"/>
                <a:ea typeface="Calibri"/>
                <a:cs typeface="Calibri"/>
                <a:sym typeface="Calibri"/>
              </a:endParaRPr>
            </a:p>
          </p:txBody>
        </p:sp>
        <p:sp>
          <p:nvSpPr>
            <p:cNvPr id="198" name="Google Shape;198;g2218308d57d_0_3"/>
            <p:cNvSpPr/>
            <p:nvPr/>
          </p:nvSpPr>
          <p:spPr>
            <a:xfrm>
              <a:off x="4114237" y="1002369"/>
              <a:ext cx="2050500" cy="692100"/>
            </a:xfrm>
            <a:prstGeom prst="homePlate">
              <a:avLst>
                <a:gd name="adj" fmla="val 50000"/>
              </a:avLst>
            </a:prstGeom>
            <a:solidFill>
              <a:srgbClr val="C4E0B2"/>
            </a:solidFill>
            <a:ln>
              <a:noFill/>
            </a:ln>
            <a:effectLst>
              <a:outerShdw blurRad="50800" dist="38100" dir="2700000" algn="tl" rotWithShape="0">
                <a:srgbClr val="000000">
                  <a:alpha val="40000"/>
                </a:srgbClr>
              </a:outerShdw>
            </a:effectLst>
          </p:spPr>
          <p:txBody>
            <a:bodyPr spcFirstLastPara="1" wrap="square" lIns="68569" tIns="34275" rIns="68569" bIns="34275" anchor="ctr" anchorCtr="0">
              <a:noAutofit/>
            </a:bodyPr>
            <a:lstStyle/>
            <a:p>
              <a:pPr algn="ctr">
                <a:buSzPts val="1350"/>
              </a:pPr>
              <a:endParaRPr sz="1013">
                <a:solidFill>
                  <a:srgbClr val="FFFFFF"/>
                </a:solidFill>
                <a:latin typeface="Calibri"/>
                <a:ea typeface="Calibri"/>
                <a:cs typeface="Calibri"/>
                <a:sym typeface="Calibri"/>
              </a:endParaRPr>
            </a:p>
          </p:txBody>
        </p:sp>
      </p:grpSp>
      <p:pic>
        <p:nvPicPr>
          <p:cNvPr id="199" name="Google Shape;199;g2218308d57d_0_3"/>
          <p:cNvPicPr preferRelativeResize="0"/>
          <p:nvPr/>
        </p:nvPicPr>
        <p:blipFill rotWithShape="1">
          <a:blip r:embed="rId3">
            <a:alphaModFix/>
          </a:blip>
          <a:srcRect/>
          <a:stretch/>
        </p:blipFill>
        <p:spPr>
          <a:xfrm rot="-3633940">
            <a:off x="207389" y="2191576"/>
            <a:ext cx="6334935" cy="836019"/>
          </a:xfrm>
          <a:prstGeom prst="rect">
            <a:avLst/>
          </a:prstGeom>
          <a:noFill/>
          <a:ln>
            <a:noFill/>
          </a:ln>
          <a:effectLst>
            <a:outerShdw blurRad="57150" dist="19050" dir="5400000" algn="bl" rotWithShape="0">
              <a:srgbClr val="000000">
                <a:alpha val="49803"/>
              </a:srgbClr>
            </a:outerShdw>
          </a:effectLst>
        </p:spPr>
      </p:pic>
      <p:sp>
        <p:nvSpPr>
          <p:cNvPr id="200" name="Google Shape;200;g2218308d57d_0_3"/>
          <p:cNvSpPr txBox="1"/>
          <p:nvPr/>
        </p:nvSpPr>
        <p:spPr>
          <a:xfrm>
            <a:off x="13977" y="1500001"/>
            <a:ext cx="2895750" cy="138469"/>
          </a:xfrm>
          <a:prstGeom prst="rect">
            <a:avLst/>
          </a:prstGeom>
          <a:noFill/>
          <a:ln>
            <a:noFill/>
          </a:ln>
        </p:spPr>
        <p:txBody>
          <a:bodyPr spcFirstLastPara="1" wrap="square" lIns="68569" tIns="34275" rIns="68569" bIns="34275" anchor="t" anchorCtr="0">
            <a:spAutoFit/>
          </a:bodyPr>
          <a:lstStyle/>
          <a:p>
            <a:pPr algn="ctr">
              <a:buSzPts val="4400"/>
            </a:pPr>
            <a:endParaRPr sz="450"/>
          </a:p>
        </p:txBody>
      </p:sp>
      <p:sp>
        <p:nvSpPr>
          <p:cNvPr id="201" name="Google Shape;201;g2218308d57d_0_3"/>
          <p:cNvSpPr/>
          <p:nvPr/>
        </p:nvSpPr>
        <p:spPr>
          <a:xfrm>
            <a:off x="260606" y="347925"/>
            <a:ext cx="3954315" cy="4523311"/>
          </a:xfrm>
          <a:custGeom>
            <a:avLst/>
            <a:gdLst/>
            <a:ahLst/>
            <a:cxnLst/>
            <a:rect l="l" t="t" r="r" b="b"/>
            <a:pathLst>
              <a:path w="5380020" h="9314411" extrusionOk="0">
                <a:moveTo>
                  <a:pt x="5380020" y="8544"/>
                </a:moveTo>
                <a:lnTo>
                  <a:pt x="10245" y="0"/>
                </a:lnTo>
                <a:lnTo>
                  <a:pt x="0" y="9314411"/>
                </a:lnTo>
                <a:lnTo>
                  <a:pt x="1882207" y="9292172"/>
                </a:lnTo>
                <a:lnTo>
                  <a:pt x="5380020" y="8544"/>
                </a:lnTo>
                <a:close/>
              </a:path>
            </a:pathLst>
          </a:custGeom>
          <a:solidFill>
            <a:srgbClr val="FFFFFF"/>
          </a:solidFill>
          <a:ln w="12700" cap="flat" cmpd="sng">
            <a:solidFill>
              <a:srgbClr val="FFFFFF"/>
            </a:solidFill>
            <a:prstDash val="solid"/>
            <a:miter lim="800000"/>
            <a:headEnd type="none" w="sm" len="sm"/>
            <a:tailEnd type="none" w="sm" len="sm"/>
          </a:ln>
        </p:spPr>
        <p:txBody>
          <a:bodyPr spcFirstLastPara="1" wrap="square" lIns="68569" tIns="34275" rIns="68569" bIns="34275" anchor="ctr" anchorCtr="0">
            <a:noAutofit/>
          </a:bodyPr>
          <a:lstStyle/>
          <a:p>
            <a:pPr>
              <a:buSzPts val="3000"/>
            </a:pPr>
            <a:r>
              <a:rPr lang="en-PH" sz="2250" b="1">
                <a:latin typeface="Montserrat"/>
                <a:ea typeface="Montserrat"/>
                <a:cs typeface="Montserrat"/>
                <a:sym typeface="Montserrat"/>
              </a:rPr>
              <a:t>OUTLINE OF PRESENTATION</a:t>
            </a:r>
            <a:endParaRPr sz="2250" b="1">
              <a:latin typeface="Montserrat"/>
              <a:ea typeface="Montserrat"/>
              <a:cs typeface="Montserrat"/>
              <a:sym typeface="Montserrat"/>
            </a:endParaRPr>
          </a:p>
          <a:p>
            <a:pPr>
              <a:buSzPts val="3000"/>
            </a:pPr>
            <a:endParaRPr sz="2250" b="1">
              <a:latin typeface="Montserrat"/>
              <a:ea typeface="Montserrat"/>
              <a:cs typeface="Montserrat"/>
              <a:sym typeface="Montserrat"/>
            </a:endParaRPr>
          </a:p>
        </p:txBody>
      </p:sp>
      <p:sp>
        <p:nvSpPr>
          <p:cNvPr id="202" name="Google Shape;202;g2218308d57d_0_3"/>
          <p:cNvSpPr txBox="1"/>
          <p:nvPr/>
        </p:nvSpPr>
        <p:spPr>
          <a:xfrm>
            <a:off x="4851637" y="897319"/>
            <a:ext cx="443925" cy="304200"/>
          </a:xfrm>
          <a:prstGeom prst="rect">
            <a:avLst/>
          </a:prstGeom>
          <a:noFill/>
          <a:ln>
            <a:noFill/>
          </a:ln>
        </p:spPr>
        <p:txBody>
          <a:bodyPr spcFirstLastPara="1" wrap="square" lIns="68569" tIns="34275" rIns="68569" bIns="34275" anchor="t" anchorCtr="0">
            <a:noAutofit/>
          </a:bodyPr>
          <a:lstStyle/>
          <a:p>
            <a:pPr>
              <a:buClr>
                <a:srgbClr val="2A1304"/>
              </a:buClr>
              <a:buSzPts val="2500"/>
            </a:pPr>
            <a:r>
              <a:rPr lang="en-PH" sz="1875" b="1">
                <a:solidFill>
                  <a:srgbClr val="FF9900"/>
                </a:solidFill>
                <a:latin typeface="Libre Franklin"/>
                <a:ea typeface="Libre Franklin"/>
                <a:cs typeface="Libre Franklin"/>
                <a:sym typeface="Libre Franklin"/>
              </a:rPr>
              <a:t>01</a:t>
            </a:r>
            <a:endParaRPr sz="1875" b="1">
              <a:solidFill>
                <a:srgbClr val="FF9900"/>
              </a:solidFill>
              <a:latin typeface="Libre Franklin"/>
              <a:ea typeface="Libre Franklin"/>
              <a:cs typeface="Libre Franklin"/>
              <a:sym typeface="Libre Franklin"/>
            </a:endParaRPr>
          </a:p>
        </p:txBody>
      </p:sp>
      <p:sp>
        <p:nvSpPr>
          <p:cNvPr id="203" name="Google Shape;203;g2218308d57d_0_3"/>
          <p:cNvSpPr txBox="1"/>
          <p:nvPr/>
        </p:nvSpPr>
        <p:spPr>
          <a:xfrm>
            <a:off x="4791653" y="1964044"/>
            <a:ext cx="504000" cy="304200"/>
          </a:xfrm>
          <a:prstGeom prst="rect">
            <a:avLst/>
          </a:prstGeom>
          <a:noFill/>
          <a:ln>
            <a:noFill/>
          </a:ln>
        </p:spPr>
        <p:txBody>
          <a:bodyPr spcFirstLastPara="1" wrap="square" lIns="68569" tIns="34275" rIns="68569" bIns="34275" anchor="t" anchorCtr="0">
            <a:noAutofit/>
          </a:bodyPr>
          <a:lstStyle/>
          <a:p>
            <a:pPr>
              <a:buClr>
                <a:srgbClr val="2A1304"/>
              </a:buClr>
              <a:buSzPts val="2500"/>
            </a:pPr>
            <a:r>
              <a:rPr lang="en-PH" sz="1875" b="1">
                <a:solidFill>
                  <a:srgbClr val="FF9900"/>
                </a:solidFill>
                <a:latin typeface="Libre Franklin"/>
                <a:ea typeface="Libre Franklin"/>
                <a:cs typeface="Libre Franklin"/>
                <a:sym typeface="Libre Franklin"/>
              </a:rPr>
              <a:t>02</a:t>
            </a:r>
            <a:endParaRPr sz="1050" b="1"/>
          </a:p>
        </p:txBody>
      </p:sp>
      <p:sp>
        <p:nvSpPr>
          <p:cNvPr id="204" name="Google Shape;204;g2218308d57d_0_3"/>
          <p:cNvSpPr txBox="1"/>
          <p:nvPr/>
        </p:nvSpPr>
        <p:spPr>
          <a:xfrm>
            <a:off x="4874438" y="2217629"/>
            <a:ext cx="4326750" cy="643950"/>
          </a:xfrm>
          <a:prstGeom prst="rect">
            <a:avLst/>
          </a:prstGeom>
          <a:noFill/>
          <a:ln>
            <a:noFill/>
          </a:ln>
        </p:spPr>
        <p:txBody>
          <a:bodyPr spcFirstLastPara="1" wrap="square" lIns="68569" tIns="34275" rIns="68569" bIns="34275" anchor="t" anchorCtr="0">
            <a:normAutofit fontScale="92500"/>
          </a:bodyPr>
          <a:lstStyle/>
          <a:p>
            <a:pPr algn="ctr">
              <a:buSzPts val="2000"/>
            </a:pPr>
            <a:r>
              <a:rPr lang="en-PH" sz="1500">
                <a:solidFill>
                  <a:srgbClr val="2A1304"/>
                </a:solidFill>
                <a:latin typeface="Montserrat Medium"/>
                <a:ea typeface="Montserrat Medium"/>
                <a:cs typeface="Montserrat Medium"/>
                <a:sym typeface="Montserrat Medium"/>
              </a:rPr>
              <a:t>OVERVIEW</a:t>
            </a:r>
            <a:r>
              <a:rPr lang="en-PH" sz="1500">
                <a:latin typeface="Montserrat Medium"/>
                <a:ea typeface="Montserrat Medium"/>
                <a:cs typeface="Montserrat Medium"/>
                <a:sym typeface="Montserrat Medium"/>
              </a:rPr>
              <a:t> AND SALIENT </a:t>
            </a:r>
            <a:endParaRPr sz="1500">
              <a:latin typeface="Montserrat Medium"/>
              <a:ea typeface="Montserrat Medium"/>
              <a:cs typeface="Montserrat Medium"/>
              <a:sym typeface="Montserrat Medium"/>
            </a:endParaRPr>
          </a:p>
          <a:p>
            <a:pPr algn="ctr">
              <a:buSzPts val="2000"/>
            </a:pPr>
            <a:r>
              <a:rPr lang="en-PH" sz="1500">
                <a:latin typeface="Montserrat Medium"/>
                <a:ea typeface="Montserrat Medium"/>
                <a:cs typeface="Montserrat Medium"/>
                <a:sym typeface="Montserrat Medium"/>
              </a:rPr>
              <a:t>FEATURES OF DBM INTERNAL AUDIT MANUALS</a:t>
            </a:r>
            <a:endParaRPr sz="1500">
              <a:solidFill>
                <a:srgbClr val="2A1304"/>
              </a:solidFill>
              <a:latin typeface="Montserrat Medium"/>
              <a:ea typeface="Montserrat Medium"/>
              <a:cs typeface="Montserrat Medium"/>
              <a:sym typeface="Montserrat Medium"/>
            </a:endParaRPr>
          </a:p>
        </p:txBody>
      </p:sp>
      <p:sp>
        <p:nvSpPr>
          <p:cNvPr id="205" name="Google Shape;205;g2218308d57d_0_3"/>
          <p:cNvSpPr txBox="1"/>
          <p:nvPr/>
        </p:nvSpPr>
        <p:spPr>
          <a:xfrm>
            <a:off x="4788822" y="2955019"/>
            <a:ext cx="504000" cy="304200"/>
          </a:xfrm>
          <a:prstGeom prst="rect">
            <a:avLst/>
          </a:prstGeom>
          <a:noFill/>
          <a:ln>
            <a:noFill/>
          </a:ln>
        </p:spPr>
        <p:txBody>
          <a:bodyPr spcFirstLastPara="1" wrap="square" lIns="68569" tIns="34275" rIns="68569" bIns="34275" anchor="t" anchorCtr="0">
            <a:noAutofit/>
          </a:bodyPr>
          <a:lstStyle/>
          <a:p>
            <a:pPr>
              <a:buClr>
                <a:srgbClr val="2A1304"/>
              </a:buClr>
              <a:buSzPts val="2500"/>
            </a:pPr>
            <a:r>
              <a:rPr lang="en-PH" sz="1875" b="1">
                <a:solidFill>
                  <a:srgbClr val="FF9900"/>
                </a:solidFill>
                <a:latin typeface="Libre Franklin"/>
                <a:ea typeface="Libre Franklin"/>
                <a:cs typeface="Libre Franklin"/>
                <a:sym typeface="Libre Franklin"/>
              </a:rPr>
              <a:t>03</a:t>
            </a:r>
            <a:endParaRPr sz="1875" b="1">
              <a:solidFill>
                <a:srgbClr val="FF9900"/>
              </a:solidFill>
              <a:latin typeface="Libre Franklin"/>
              <a:ea typeface="Libre Franklin"/>
              <a:cs typeface="Libre Franklin"/>
              <a:sym typeface="Libre Franklin"/>
            </a:endParaRPr>
          </a:p>
        </p:txBody>
      </p:sp>
      <p:sp>
        <p:nvSpPr>
          <p:cNvPr id="206" name="Google Shape;206;g2218308d57d_0_3"/>
          <p:cNvSpPr txBox="1"/>
          <p:nvPr/>
        </p:nvSpPr>
        <p:spPr>
          <a:xfrm>
            <a:off x="5102813" y="927197"/>
            <a:ext cx="3870000" cy="916875"/>
          </a:xfrm>
          <a:prstGeom prst="rect">
            <a:avLst/>
          </a:prstGeom>
          <a:noFill/>
          <a:ln>
            <a:noFill/>
          </a:ln>
        </p:spPr>
        <p:txBody>
          <a:bodyPr spcFirstLastPara="1" wrap="square" lIns="68569" tIns="34275" rIns="68569" bIns="34275" anchor="t" anchorCtr="0">
            <a:noAutofit/>
          </a:bodyPr>
          <a:lstStyle/>
          <a:p>
            <a:pPr algn="ctr">
              <a:buSzPts val="1400"/>
            </a:pPr>
            <a:endParaRPr sz="1050">
              <a:solidFill>
                <a:srgbClr val="2A1304"/>
              </a:solidFill>
              <a:latin typeface="Montserrat Medium"/>
              <a:ea typeface="Montserrat Medium"/>
              <a:cs typeface="Montserrat Medium"/>
              <a:sym typeface="Montserrat Medium"/>
            </a:endParaRPr>
          </a:p>
          <a:p>
            <a:pPr algn="ctr">
              <a:buSzPts val="2000"/>
            </a:pPr>
            <a:r>
              <a:rPr lang="en-PH" sz="1500">
                <a:solidFill>
                  <a:srgbClr val="2A1304"/>
                </a:solidFill>
                <a:latin typeface="Montserrat Medium"/>
                <a:ea typeface="Montserrat Medium"/>
                <a:cs typeface="Montserrat Medium"/>
                <a:sym typeface="Montserrat Medium"/>
              </a:rPr>
              <a:t>LEGAL BASES FOR THE DBM’s OVERSIGHT FUNCTION ON </a:t>
            </a:r>
            <a:endParaRPr sz="1500">
              <a:solidFill>
                <a:srgbClr val="2A1304"/>
              </a:solidFill>
              <a:latin typeface="Montserrat Medium"/>
              <a:ea typeface="Montserrat Medium"/>
              <a:cs typeface="Montserrat Medium"/>
              <a:sym typeface="Montserrat Medium"/>
            </a:endParaRPr>
          </a:p>
          <a:p>
            <a:pPr algn="ctr">
              <a:buSzPts val="2000"/>
            </a:pPr>
            <a:r>
              <a:rPr lang="en-PH" sz="1500">
                <a:solidFill>
                  <a:srgbClr val="2A1304"/>
                </a:solidFill>
                <a:latin typeface="Montserrat Medium"/>
                <a:ea typeface="Montserrat Medium"/>
                <a:cs typeface="Montserrat Medium"/>
                <a:sym typeface="Montserrat Medium"/>
              </a:rPr>
              <a:t>INTERNAL AUDIT</a:t>
            </a:r>
            <a:endParaRPr sz="1500">
              <a:solidFill>
                <a:srgbClr val="2A1304"/>
              </a:solidFill>
              <a:latin typeface="Montserrat Medium"/>
              <a:ea typeface="Montserrat Medium"/>
              <a:cs typeface="Montserrat Medium"/>
              <a:sym typeface="Montserrat Medium"/>
            </a:endParaRPr>
          </a:p>
        </p:txBody>
      </p:sp>
      <p:sp>
        <p:nvSpPr>
          <p:cNvPr id="207" name="Google Shape;207;g2218308d57d_0_3"/>
          <p:cNvSpPr txBox="1"/>
          <p:nvPr/>
        </p:nvSpPr>
        <p:spPr>
          <a:xfrm>
            <a:off x="5395688" y="3291638"/>
            <a:ext cx="3661875" cy="643950"/>
          </a:xfrm>
          <a:prstGeom prst="rect">
            <a:avLst/>
          </a:prstGeom>
          <a:noFill/>
          <a:ln>
            <a:noFill/>
          </a:ln>
        </p:spPr>
        <p:txBody>
          <a:bodyPr spcFirstLastPara="1" wrap="square" lIns="68569" tIns="34275" rIns="68569" bIns="34275" anchor="t" anchorCtr="0">
            <a:noAutofit/>
          </a:bodyPr>
          <a:lstStyle/>
          <a:p>
            <a:pPr algn="ctr">
              <a:lnSpc>
                <a:spcPct val="90000"/>
              </a:lnSpc>
              <a:buSzPts val="3600"/>
            </a:pPr>
            <a:r>
              <a:rPr lang="en-PH" sz="1500">
                <a:highlight>
                  <a:srgbClr val="FFFFFF"/>
                </a:highlight>
                <a:latin typeface="Montserrat Medium"/>
                <a:ea typeface="Montserrat Medium"/>
                <a:cs typeface="Montserrat Medium"/>
                <a:sym typeface="Montserrat Medium"/>
              </a:rPr>
              <a:t>PRINCIPLES AND STANDARDS OF INTERNAL AUDIT</a:t>
            </a:r>
            <a:endParaRPr sz="1500">
              <a:latin typeface="Montserrat Medium"/>
              <a:ea typeface="Montserrat Medium"/>
              <a:cs typeface="Montserrat Medium"/>
              <a:sym typeface="Montserrat Medium"/>
            </a:endParaRPr>
          </a:p>
        </p:txBody>
      </p:sp>
      <p:sp>
        <p:nvSpPr>
          <p:cNvPr id="208" name="Google Shape;208;g2218308d57d_0_3"/>
          <p:cNvSpPr txBox="1"/>
          <p:nvPr/>
        </p:nvSpPr>
        <p:spPr>
          <a:xfrm>
            <a:off x="4788819" y="4041375"/>
            <a:ext cx="627750" cy="304200"/>
          </a:xfrm>
          <a:prstGeom prst="rect">
            <a:avLst/>
          </a:prstGeom>
          <a:noFill/>
          <a:ln>
            <a:noFill/>
          </a:ln>
        </p:spPr>
        <p:txBody>
          <a:bodyPr spcFirstLastPara="1" wrap="square" lIns="68569" tIns="34275" rIns="68569" bIns="34275" anchor="t" anchorCtr="0">
            <a:noAutofit/>
          </a:bodyPr>
          <a:lstStyle/>
          <a:p>
            <a:pPr>
              <a:buClr>
                <a:srgbClr val="2A1304"/>
              </a:buClr>
              <a:buSzPts val="2500"/>
            </a:pPr>
            <a:r>
              <a:rPr lang="en-PH" sz="1875" b="1">
                <a:solidFill>
                  <a:srgbClr val="FF9900"/>
                </a:solidFill>
                <a:latin typeface="Libre Franklin"/>
                <a:ea typeface="Libre Franklin"/>
                <a:cs typeface="Libre Franklin"/>
                <a:sym typeface="Libre Franklin"/>
              </a:rPr>
              <a:t>04</a:t>
            </a:r>
            <a:endParaRPr sz="1050" b="1">
              <a:solidFill>
                <a:srgbClr val="FF9900"/>
              </a:solidFill>
            </a:endParaRPr>
          </a:p>
        </p:txBody>
      </p:sp>
      <p:sp>
        <p:nvSpPr>
          <p:cNvPr id="209" name="Google Shape;209;g2218308d57d_0_3"/>
          <p:cNvSpPr txBox="1"/>
          <p:nvPr/>
        </p:nvSpPr>
        <p:spPr>
          <a:xfrm>
            <a:off x="5292825" y="4121963"/>
            <a:ext cx="3841200" cy="451800"/>
          </a:xfrm>
          <a:prstGeom prst="rect">
            <a:avLst/>
          </a:prstGeom>
          <a:noFill/>
          <a:ln>
            <a:noFill/>
          </a:ln>
        </p:spPr>
        <p:txBody>
          <a:bodyPr spcFirstLastPara="1" wrap="square" lIns="68569" tIns="34275" rIns="68569" bIns="34275" anchor="t" anchorCtr="0">
            <a:noAutofit/>
          </a:bodyPr>
          <a:lstStyle/>
          <a:p>
            <a:pPr algn="ctr">
              <a:lnSpc>
                <a:spcPct val="90000"/>
              </a:lnSpc>
              <a:buSzPts val="3600"/>
            </a:pPr>
            <a:r>
              <a:rPr lang="en-PH" sz="1500">
                <a:latin typeface="Montserrat Medium"/>
                <a:ea typeface="Montserrat Medium"/>
                <a:cs typeface="Montserrat Medium"/>
                <a:sym typeface="Montserrat Medium"/>
              </a:rPr>
              <a:t>DBM EFFORTS ON THE REVISION OF </a:t>
            </a:r>
            <a:endParaRPr sz="1500">
              <a:latin typeface="Montserrat Medium"/>
              <a:ea typeface="Montserrat Medium"/>
              <a:cs typeface="Montserrat Medium"/>
              <a:sym typeface="Montserrat Medium"/>
            </a:endParaRPr>
          </a:p>
          <a:p>
            <a:pPr algn="ctr">
              <a:lnSpc>
                <a:spcPct val="90000"/>
              </a:lnSpc>
              <a:buSzPts val="3600"/>
            </a:pPr>
            <a:r>
              <a:rPr lang="en-PH" sz="1500">
                <a:latin typeface="Montserrat Medium"/>
                <a:ea typeface="Montserrat Medium"/>
                <a:cs typeface="Montserrat Medium"/>
                <a:sym typeface="Montserrat Medium"/>
              </a:rPr>
              <a:t>THE 2016 INTERNAL AUDIT MANUAL </a:t>
            </a:r>
            <a:endParaRPr sz="1500">
              <a:latin typeface="Montserrat Medium"/>
              <a:ea typeface="Montserrat Medium"/>
              <a:cs typeface="Montserrat Medium"/>
              <a:sym typeface="Montserrat Medium"/>
            </a:endParaRPr>
          </a:p>
          <a:p>
            <a:pPr algn="ctr">
              <a:lnSpc>
                <a:spcPct val="90000"/>
              </a:lnSpc>
              <a:buSzPts val="3600"/>
            </a:pPr>
            <a:r>
              <a:rPr lang="en-PH" sz="1500">
                <a:latin typeface="Montserrat Medium"/>
                <a:ea typeface="Montserrat Medium"/>
                <a:cs typeface="Montserrat Medium"/>
                <a:sym typeface="Montserrat Medium"/>
              </a:rPr>
              <a:t>FOR LOCAL GOVERNMENT UNITS</a:t>
            </a:r>
            <a:endParaRPr sz="1500">
              <a:latin typeface="Montserrat Medium"/>
              <a:ea typeface="Montserrat Medium"/>
              <a:cs typeface="Montserrat Medium"/>
              <a:sym typeface="Montserrat Medium"/>
            </a:endParaRPr>
          </a:p>
        </p:txBody>
      </p:sp>
      <p:sp>
        <p:nvSpPr>
          <p:cNvPr id="210" name="Google Shape;210;g2218308d57d_0_3"/>
          <p:cNvSpPr/>
          <p:nvPr/>
        </p:nvSpPr>
        <p:spPr>
          <a:xfrm>
            <a:off x="0" y="95813"/>
            <a:ext cx="9144000" cy="187875"/>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p>
        </p:txBody>
      </p:sp>
      <p:sp>
        <p:nvSpPr>
          <p:cNvPr id="211" name="Google Shape;211;g2218308d57d_0_3"/>
          <p:cNvSpPr/>
          <p:nvPr/>
        </p:nvSpPr>
        <p:spPr>
          <a:xfrm>
            <a:off x="0" y="0"/>
            <a:ext cx="9144000" cy="187875"/>
          </a:xfrm>
          <a:prstGeom prst="rect">
            <a:avLst/>
          </a:prstGeom>
          <a:solidFill>
            <a:srgbClr val="4B8761"/>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p>
        </p:txBody>
      </p:sp>
      <p:pic>
        <p:nvPicPr>
          <p:cNvPr id="212" name="Google Shape;212;g2218308d57d_0_3"/>
          <p:cNvPicPr preferRelativeResize="0"/>
          <p:nvPr/>
        </p:nvPicPr>
        <p:blipFill rotWithShape="1">
          <a:blip r:embed="rId4">
            <a:alphaModFix/>
          </a:blip>
          <a:srcRect/>
          <a:stretch/>
        </p:blipFill>
        <p:spPr>
          <a:xfrm>
            <a:off x="8349560" y="70574"/>
            <a:ext cx="677531" cy="677513"/>
          </a:xfrm>
          <a:prstGeom prst="rect">
            <a:avLst/>
          </a:prstGeom>
          <a:noFill/>
          <a:ln>
            <a:noFill/>
          </a:ln>
        </p:spPr>
      </p:pic>
      <p:sp>
        <p:nvSpPr>
          <p:cNvPr id="213" name="Google Shape;213;g2218308d57d_0_3"/>
          <p:cNvSpPr/>
          <p:nvPr/>
        </p:nvSpPr>
        <p:spPr>
          <a:xfrm>
            <a:off x="0" y="4871222"/>
            <a:ext cx="9144000" cy="187875"/>
          </a:xfrm>
          <a:prstGeom prst="rect">
            <a:avLst/>
          </a:prstGeom>
          <a:solidFill>
            <a:srgbClr val="4B8761"/>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p>
        </p:txBody>
      </p:sp>
      <p:sp>
        <p:nvSpPr>
          <p:cNvPr id="214" name="Google Shape;214;g2218308d57d_0_3"/>
          <p:cNvSpPr/>
          <p:nvPr/>
        </p:nvSpPr>
        <p:spPr>
          <a:xfrm>
            <a:off x="19" y="4988738"/>
            <a:ext cx="9144000" cy="187875"/>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39169605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20a328511d2_0_14"/>
          <p:cNvSpPr/>
          <p:nvPr/>
        </p:nvSpPr>
        <p:spPr>
          <a:xfrm>
            <a:off x="2695669" y="722269"/>
            <a:ext cx="2991006" cy="2295712"/>
          </a:xfrm>
          <a:custGeom>
            <a:avLst/>
            <a:gdLst/>
            <a:ahLst/>
            <a:cxnLst/>
            <a:rect l="l" t="t" r="r" b="b"/>
            <a:pathLst>
              <a:path w="21600" h="21486" extrusionOk="0">
                <a:moveTo>
                  <a:pt x="12600" y="21486"/>
                </a:moveTo>
                <a:cubicBezTo>
                  <a:pt x="12178" y="21486"/>
                  <a:pt x="11773" y="21367"/>
                  <a:pt x="11406" y="21149"/>
                </a:cubicBezTo>
                <a:lnTo>
                  <a:pt x="3729" y="16373"/>
                </a:lnTo>
                <a:lnTo>
                  <a:pt x="386" y="16373"/>
                </a:lnTo>
                <a:cubicBezTo>
                  <a:pt x="294" y="16373"/>
                  <a:pt x="220" y="16334"/>
                  <a:pt x="165" y="16274"/>
                </a:cubicBezTo>
                <a:cubicBezTo>
                  <a:pt x="110" y="16215"/>
                  <a:pt x="73" y="16136"/>
                  <a:pt x="73" y="16036"/>
                </a:cubicBezTo>
                <a:lnTo>
                  <a:pt x="73" y="14293"/>
                </a:lnTo>
                <a:cubicBezTo>
                  <a:pt x="73" y="14154"/>
                  <a:pt x="110" y="14035"/>
                  <a:pt x="202" y="13956"/>
                </a:cubicBezTo>
                <a:cubicBezTo>
                  <a:pt x="790" y="13381"/>
                  <a:pt x="1561" y="12529"/>
                  <a:pt x="2516" y="11439"/>
                </a:cubicBezTo>
                <a:lnTo>
                  <a:pt x="3398" y="10448"/>
                </a:lnTo>
                <a:cubicBezTo>
                  <a:pt x="4463" y="9259"/>
                  <a:pt x="4684" y="8685"/>
                  <a:pt x="4684" y="8407"/>
                </a:cubicBezTo>
                <a:cubicBezTo>
                  <a:pt x="4684" y="8149"/>
                  <a:pt x="4592" y="7932"/>
                  <a:pt x="4408" y="7773"/>
                </a:cubicBezTo>
                <a:cubicBezTo>
                  <a:pt x="4225" y="7595"/>
                  <a:pt x="3986" y="7515"/>
                  <a:pt x="3692" y="7515"/>
                </a:cubicBezTo>
                <a:cubicBezTo>
                  <a:pt x="3398" y="7515"/>
                  <a:pt x="3159" y="7595"/>
                  <a:pt x="2976" y="7773"/>
                </a:cubicBezTo>
                <a:cubicBezTo>
                  <a:pt x="2792" y="7951"/>
                  <a:pt x="2718" y="8169"/>
                  <a:pt x="2718" y="8447"/>
                </a:cubicBezTo>
                <a:lnTo>
                  <a:pt x="2718" y="8823"/>
                </a:lnTo>
                <a:cubicBezTo>
                  <a:pt x="2718" y="8922"/>
                  <a:pt x="2682" y="9002"/>
                  <a:pt x="2627" y="9061"/>
                </a:cubicBezTo>
                <a:cubicBezTo>
                  <a:pt x="2571" y="9120"/>
                  <a:pt x="2498" y="9160"/>
                  <a:pt x="2406" y="9160"/>
                </a:cubicBezTo>
                <a:lnTo>
                  <a:pt x="312" y="9160"/>
                </a:lnTo>
                <a:cubicBezTo>
                  <a:pt x="220" y="9160"/>
                  <a:pt x="147" y="9120"/>
                  <a:pt x="92" y="9061"/>
                </a:cubicBezTo>
                <a:cubicBezTo>
                  <a:pt x="37" y="9002"/>
                  <a:pt x="0" y="8922"/>
                  <a:pt x="0" y="8823"/>
                </a:cubicBezTo>
                <a:lnTo>
                  <a:pt x="0" y="8031"/>
                </a:lnTo>
                <a:cubicBezTo>
                  <a:pt x="37" y="7416"/>
                  <a:pt x="239" y="6861"/>
                  <a:pt x="569" y="6406"/>
                </a:cubicBezTo>
                <a:cubicBezTo>
                  <a:pt x="900" y="5950"/>
                  <a:pt x="1341" y="5593"/>
                  <a:pt x="1892" y="5355"/>
                </a:cubicBezTo>
                <a:cubicBezTo>
                  <a:pt x="2424" y="5118"/>
                  <a:pt x="3031" y="4999"/>
                  <a:pt x="3692" y="4999"/>
                </a:cubicBezTo>
                <a:cubicBezTo>
                  <a:pt x="4427" y="4999"/>
                  <a:pt x="5088" y="5157"/>
                  <a:pt x="5639" y="5454"/>
                </a:cubicBezTo>
                <a:cubicBezTo>
                  <a:pt x="6190" y="5752"/>
                  <a:pt x="6631" y="6168"/>
                  <a:pt x="6924" y="6683"/>
                </a:cubicBezTo>
                <a:cubicBezTo>
                  <a:pt x="7218" y="7198"/>
                  <a:pt x="7365" y="7773"/>
                  <a:pt x="7365" y="8387"/>
                </a:cubicBezTo>
                <a:cubicBezTo>
                  <a:pt x="7365" y="8843"/>
                  <a:pt x="7255" y="9299"/>
                  <a:pt x="7053" y="9755"/>
                </a:cubicBezTo>
                <a:cubicBezTo>
                  <a:pt x="6851" y="10210"/>
                  <a:pt x="6557" y="10686"/>
                  <a:pt x="6153" y="11181"/>
                </a:cubicBezTo>
                <a:cubicBezTo>
                  <a:pt x="5878" y="11538"/>
                  <a:pt x="5565" y="11915"/>
                  <a:pt x="5235" y="12271"/>
                </a:cubicBezTo>
                <a:cubicBezTo>
                  <a:pt x="4904" y="12628"/>
                  <a:pt x="4427" y="13123"/>
                  <a:pt x="3820" y="13758"/>
                </a:cubicBezTo>
                <a:lnTo>
                  <a:pt x="3692" y="13896"/>
                </a:lnTo>
                <a:lnTo>
                  <a:pt x="7200" y="13896"/>
                </a:lnTo>
                <a:cubicBezTo>
                  <a:pt x="7273" y="13896"/>
                  <a:pt x="7329" y="13956"/>
                  <a:pt x="7329" y="14035"/>
                </a:cubicBezTo>
                <a:cubicBezTo>
                  <a:pt x="7329" y="14114"/>
                  <a:pt x="7273" y="14174"/>
                  <a:pt x="7200" y="14174"/>
                </a:cubicBezTo>
                <a:lnTo>
                  <a:pt x="3490" y="14174"/>
                </a:lnTo>
                <a:cubicBezTo>
                  <a:pt x="3416" y="14174"/>
                  <a:pt x="3343" y="14134"/>
                  <a:pt x="3306" y="14055"/>
                </a:cubicBezTo>
                <a:cubicBezTo>
                  <a:pt x="3269" y="13976"/>
                  <a:pt x="3288" y="13896"/>
                  <a:pt x="3343" y="13817"/>
                </a:cubicBezTo>
                <a:lnTo>
                  <a:pt x="3637" y="13520"/>
                </a:lnTo>
                <a:cubicBezTo>
                  <a:pt x="4243" y="12886"/>
                  <a:pt x="4702" y="12410"/>
                  <a:pt x="5051" y="12053"/>
                </a:cubicBezTo>
                <a:cubicBezTo>
                  <a:pt x="5382" y="11697"/>
                  <a:pt x="5694" y="11340"/>
                  <a:pt x="5951" y="10983"/>
                </a:cubicBezTo>
                <a:cubicBezTo>
                  <a:pt x="6337" y="10508"/>
                  <a:pt x="6612" y="10052"/>
                  <a:pt x="6814" y="9616"/>
                </a:cubicBezTo>
                <a:cubicBezTo>
                  <a:pt x="6998" y="9200"/>
                  <a:pt x="7090" y="8784"/>
                  <a:pt x="7090" y="8387"/>
                </a:cubicBezTo>
                <a:cubicBezTo>
                  <a:pt x="7090" y="7832"/>
                  <a:pt x="6961" y="7297"/>
                  <a:pt x="6686" y="6842"/>
                </a:cubicBezTo>
                <a:cubicBezTo>
                  <a:pt x="6410" y="6386"/>
                  <a:pt x="6025" y="6009"/>
                  <a:pt x="5510" y="5732"/>
                </a:cubicBezTo>
                <a:cubicBezTo>
                  <a:pt x="4996" y="5454"/>
                  <a:pt x="4390" y="5316"/>
                  <a:pt x="3692" y="5316"/>
                </a:cubicBezTo>
                <a:cubicBezTo>
                  <a:pt x="3067" y="5316"/>
                  <a:pt x="2498" y="5435"/>
                  <a:pt x="2002" y="5653"/>
                </a:cubicBezTo>
                <a:cubicBezTo>
                  <a:pt x="1506" y="5871"/>
                  <a:pt x="1102" y="6207"/>
                  <a:pt x="790" y="6624"/>
                </a:cubicBezTo>
                <a:cubicBezTo>
                  <a:pt x="496" y="7040"/>
                  <a:pt x="312" y="7535"/>
                  <a:pt x="276" y="8070"/>
                </a:cubicBezTo>
                <a:lnTo>
                  <a:pt x="276" y="8843"/>
                </a:lnTo>
                <a:cubicBezTo>
                  <a:pt x="276" y="8863"/>
                  <a:pt x="276" y="8863"/>
                  <a:pt x="294" y="8863"/>
                </a:cubicBezTo>
                <a:cubicBezTo>
                  <a:pt x="294" y="8863"/>
                  <a:pt x="312" y="8883"/>
                  <a:pt x="312" y="8883"/>
                </a:cubicBezTo>
                <a:lnTo>
                  <a:pt x="2406" y="8883"/>
                </a:lnTo>
                <a:cubicBezTo>
                  <a:pt x="2425" y="8883"/>
                  <a:pt x="2425" y="8883"/>
                  <a:pt x="2425" y="8863"/>
                </a:cubicBezTo>
                <a:cubicBezTo>
                  <a:pt x="2425" y="8863"/>
                  <a:pt x="2443" y="8843"/>
                  <a:pt x="2443" y="8843"/>
                </a:cubicBezTo>
                <a:lnTo>
                  <a:pt x="2443" y="8467"/>
                </a:lnTo>
                <a:cubicBezTo>
                  <a:pt x="2443" y="8110"/>
                  <a:pt x="2553" y="7793"/>
                  <a:pt x="2792" y="7575"/>
                </a:cubicBezTo>
                <a:cubicBezTo>
                  <a:pt x="3012" y="7357"/>
                  <a:pt x="3325" y="7238"/>
                  <a:pt x="3692" y="7238"/>
                </a:cubicBezTo>
                <a:cubicBezTo>
                  <a:pt x="4059" y="7238"/>
                  <a:pt x="4353" y="7357"/>
                  <a:pt x="4592" y="7575"/>
                </a:cubicBezTo>
                <a:cubicBezTo>
                  <a:pt x="4831" y="7793"/>
                  <a:pt x="4959" y="8090"/>
                  <a:pt x="4959" y="8447"/>
                </a:cubicBezTo>
                <a:cubicBezTo>
                  <a:pt x="4959" y="8942"/>
                  <a:pt x="4518" y="9675"/>
                  <a:pt x="3600" y="10706"/>
                </a:cubicBezTo>
                <a:lnTo>
                  <a:pt x="2737" y="11697"/>
                </a:lnTo>
                <a:cubicBezTo>
                  <a:pt x="1782" y="12787"/>
                  <a:pt x="992" y="13639"/>
                  <a:pt x="422" y="14233"/>
                </a:cubicBezTo>
                <a:cubicBezTo>
                  <a:pt x="386" y="14273"/>
                  <a:pt x="386" y="14312"/>
                  <a:pt x="386" y="14352"/>
                </a:cubicBezTo>
                <a:lnTo>
                  <a:pt x="386" y="16096"/>
                </a:lnTo>
                <a:cubicBezTo>
                  <a:pt x="386" y="16116"/>
                  <a:pt x="386" y="16116"/>
                  <a:pt x="404" y="16116"/>
                </a:cubicBezTo>
                <a:cubicBezTo>
                  <a:pt x="404" y="16116"/>
                  <a:pt x="422" y="16136"/>
                  <a:pt x="422" y="16136"/>
                </a:cubicBezTo>
                <a:lnTo>
                  <a:pt x="3802" y="16136"/>
                </a:lnTo>
                <a:lnTo>
                  <a:pt x="3802" y="16136"/>
                </a:lnTo>
                <a:cubicBezTo>
                  <a:pt x="3820" y="16136"/>
                  <a:pt x="3857" y="16136"/>
                  <a:pt x="3876" y="16155"/>
                </a:cubicBezTo>
                <a:lnTo>
                  <a:pt x="11590" y="20951"/>
                </a:lnTo>
                <a:cubicBezTo>
                  <a:pt x="12251" y="21367"/>
                  <a:pt x="13059" y="21367"/>
                  <a:pt x="13720" y="20951"/>
                </a:cubicBezTo>
                <a:lnTo>
                  <a:pt x="20296" y="16849"/>
                </a:lnTo>
                <a:cubicBezTo>
                  <a:pt x="20957" y="16433"/>
                  <a:pt x="21361" y="15680"/>
                  <a:pt x="21361" y="14867"/>
                </a:cubicBezTo>
                <a:lnTo>
                  <a:pt x="21361" y="6663"/>
                </a:lnTo>
                <a:cubicBezTo>
                  <a:pt x="21361" y="5851"/>
                  <a:pt x="20957" y="5078"/>
                  <a:pt x="20296" y="4682"/>
                </a:cubicBezTo>
                <a:lnTo>
                  <a:pt x="13720" y="580"/>
                </a:lnTo>
                <a:cubicBezTo>
                  <a:pt x="13078" y="183"/>
                  <a:pt x="12269" y="163"/>
                  <a:pt x="11608" y="580"/>
                </a:cubicBezTo>
                <a:cubicBezTo>
                  <a:pt x="11608" y="580"/>
                  <a:pt x="11590" y="580"/>
                  <a:pt x="11590" y="599"/>
                </a:cubicBezTo>
                <a:lnTo>
                  <a:pt x="5786" y="3968"/>
                </a:lnTo>
                <a:cubicBezTo>
                  <a:pt x="5712" y="4008"/>
                  <a:pt x="5639" y="3988"/>
                  <a:pt x="5602" y="3909"/>
                </a:cubicBezTo>
                <a:cubicBezTo>
                  <a:pt x="5565" y="3829"/>
                  <a:pt x="5584" y="3750"/>
                  <a:pt x="5657" y="3711"/>
                </a:cubicBezTo>
                <a:lnTo>
                  <a:pt x="11443" y="342"/>
                </a:lnTo>
                <a:cubicBezTo>
                  <a:pt x="11443" y="342"/>
                  <a:pt x="11443" y="342"/>
                  <a:pt x="11443" y="342"/>
                </a:cubicBezTo>
                <a:cubicBezTo>
                  <a:pt x="12178" y="-114"/>
                  <a:pt x="13096" y="-114"/>
                  <a:pt x="13831" y="342"/>
                </a:cubicBezTo>
                <a:lnTo>
                  <a:pt x="20406" y="4444"/>
                </a:lnTo>
                <a:cubicBezTo>
                  <a:pt x="21141" y="4900"/>
                  <a:pt x="21600" y="5772"/>
                  <a:pt x="21600" y="6683"/>
                </a:cubicBezTo>
                <a:lnTo>
                  <a:pt x="21600" y="14887"/>
                </a:lnTo>
                <a:cubicBezTo>
                  <a:pt x="21600" y="15799"/>
                  <a:pt x="21141" y="16671"/>
                  <a:pt x="20406" y="17126"/>
                </a:cubicBezTo>
                <a:lnTo>
                  <a:pt x="13831" y="21228"/>
                </a:lnTo>
                <a:cubicBezTo>
                  <a:pt x="13427" y="21367"/>
                  <a:pt x="13004" y="21486"/>
                  <a:pt x="12600" y="21486"/>
                </a:cubicBezTo>
                <a:close/>
              </a:path>
            </a:pathLst>
          </a:custGeom>
          <a:solidFill>
            <a:schemeClr val="accent2"/>
          </a:solidFill>
          <a:ln>
            <a:noFill/>
          </a:ln>
        </p:spPr>
        <p:txBody>
          <a:bodyPr spcFirstLastPara="1" wrap="square" lIns="28575" tIns="28575" rIns="28575" bIns="28575" anchor="ctr" anchorCtr="0">
            <a:noAutofit/>
          </a:bodyPr>
          <a:lstStyle/>
          <a:p>
            <a:pPr>
              <a:buSzPts val="1400"/>
            </a:pPr>
            <a:endParaRPr sz="1050"/>
          </a:p>
        </p:txBody>
      </p:sp>
      <p:sp>
        <p:nvSpPr>
          <p:cNvPr id="410" name="Google Shape;410;g20a328511d2_0_14"/>
          <p:cNvSpPr/>
          <p:nvPr/>
        </p:nvSpPr>
        <p:spPr>
          <a:xfrm>
            <a:off x="76162" y="810769"/>
            <a:ext cx="2480666" cy="2195117"/>
          </a:xfrm>
          <a:custGeom>
            <a:avLst/>
            <a:gdLst/>
            <a:ahLst/>
            <a:cxnLst/>
            <a:rect l="l" t="t" r="r" b="b"/>
            <a:pathLst>
              <a:path w="21600" h="21486" extrusionOk="0">
                <a:moveTo>
                  <a:pt x="12203" y="21486"/>
                </a:moveTo>
                <a:cubicBezTo>
                  <a:pt x="11761" y="21486"/>
                  <a:pt x="11338" y="21368"/>
                  <a:pt x="10954" y="21150"/>
                </a:cubicBezTo>
                <a:lnTo>
                  <a:pt x="4401" y="17320"/>
                </a:lnTo>
                <a:cubicBezTo>
                  <a:pt x="4362" y="17300"/>
                  <a:pt x="4324" y="17241"/>
                  <a:pt x="4324" y="17202"/>
                </a:cubicBezTo>
                <a:lnTo>
                  <a:pt x="4324" y="5493"/>
                </a:lnTo>
                <a:cubicBezTo>
                  <a:pt x="4324" y="5474"/>
                  <a:pt x="4324" y="5474"/>
                  <a:pt x="4305" y="5474"/>
                </a:cubicBezTo>
                <a:cubicBezTo>
                  <a:pt x="4305" y="5474"/>
                  <a:pt x="4285" y="5454"/>
                  <a:pt x="4285" y="5454"/>
                </a:cubicBezTo>
                <a:lnTo>
                  <a:pt x="2056" y="5454"/>
                </a:lnTo>
                <a:cubicBezTo>
                  <a:pt x="1999" y="5454"/>
                  <a:pt x="1941" y="5474"/>
                  <a:pt x="1883" y="5493"/>
                </a:cubicBezTo>
                <a:lnTo>
                  <a:pt x="327" y="6184"/>
                </a:lnTo>
                <a:cubicBezTo>
                  <a:pt x="288" y="6204"/>
                  <a:pt x="269" y="6224"/>
                  <a:pt x="269" y="6263"/>
                </a:cubicBezTo>
                <a:lnTo>
                  <a:pt x="307" y="7902"/>
                </a:lnTo>
                <a:cubicBezTo>
                  <a:pt x="307" y="7902"/>
                  <a:pt x="307" y="7922"/>
                  <a:pt x="307" y="7922"/>
                </a:cubicBezTo>
                <a:lnTo>
                  <a:pt x="327" y="7922"/>
                </a:lnTo>
                <a:lnTo>
                  <a:pt x="1806" y="7566"/>
                </a:lnTo>
                <a:cubicBezTo>
                  <a:pt x="1883" y="7547"/>
                  <a:pt x="1960" y="7566"/>
                  <a:pt x="2018" y="7626"/>
                </a:cubicBezTo>
                <a:cubicBezTo>
                  <a:pt x="2075" y="7685"/>
                  <a:pt x="2095" y="7744"/>
                  <a:pt x="2095" y="7784"/>
                </a:cubicBezTo>
                <a:lnTo>
                  <a:pt x="2095" y="16056"/>
                </a:lnTo>
                <a:cubicBezTo>
                  <a:pt x="2095" y="16135"/>
                  <a:pt x="2037" y="16195"/>
                  <a:pt x="1960" y="16195"/>
                </a:cubicBezTo>
                <a:cubicBezTo>
                  <a:pt x="1883" y="16195"/>
                  <a:pt x="1826" y="16135"/>
                  <a:pt x="1826" y="16056"/>
                </a:cubicBezTo>
                <a:lnTo>
                  <a:pt x="1826" y="7863"/>
                </a:lnTo>
                <a:lnTo>
                  <a:pt x="365" y="8218"/>
                </a:lnTo>
                <a:cubicBezTo>
                  <a:pt x="346" y="8218"/>
                  <a:pt x="346" y="8218"/>
                  <a:pt x="327" y="8218"/>
                </a:cubicBezTo>
                <a:cubicBezTo>
                  <a:pt x="192" y="8218"/>
                  <a:pt x="38" y="8139"/>
                  <a:pt x="38" y="7902"/>
                </a:cubicBezTo>
                <a:lnTo>
                  <a:pt x="0" y="6263"/>
                </a:lnTo>
                <a:cubicBezTo>
                  <a:pt x="0" y="6105"/>
                  <a:pt x="77" y="5967"/>
                  <a:pt x="231" y="5908"/>
                </a:cubicBezTo>
                <a:lnTo>
                  <a:pt x="1806" y="5197"/>
                </a:lnTo>
                <a:cubicBezTo>
                  <a:pt x="1902" y="5158"/>
                  <a:pt x="1999" y="5138"/>
                  <a:pt x="2095" y="5138"/>
                </a:cubicBezTo>
                <a:lnTo>
                  <a:pt x="4324" y="5138"/>
                </a:lnTo>
                <a:cubicBezTo>
                  <a:pt x="4420" y="5138"/>
                  <a:pt x="4497" y="5177"/>
                  <a:pt x="4554" y="5237"/>
                </a:cubicBezTo>
                <a:cubicBezTo>
                  <a:pt x="4612" y="5296"/>
                  <a:pt x="4651" y="5375"/>
                  <a:pt x="4651" y="5474"/>
                </a:cubicBezTo>
                <a:lnTo>
                  <a:pt x="4651" y="17083"/>
                </a:lnTo>
                <a:lnTo>
                  <a:pt x="11107" y="20894"/>
                </a:lnTo>
                <a:cubicBezTo>
                  <a:pt x="11799" y="21308"/>
                  <a:pt x="12645" y="21308"/>
                  <a:pt x="13337" y="20894"/>
                </a:cubicBezTo>
                <a:lnTo>
                  <a:pt x="20216" y="16807"/>
                </a:lnTo>
                <a:cubicBezTo>
                  <a:pt x="20908" y="16392"/>
                  <a:pt x="21331" y="15642"/>
                  <a:pt x="21331" y="14832"/>
                </a:cubicBezTo>
                <a:lnTo>
                  <a:pt x="21331" y="6658"/>
                </a:lnTo>
                <a:cubicBezTo>
                  <a:pt x="21331" y="5849"/>
                  <a:pt x="20908" y="5079"/>
                  <a:pt x="20216" y="4684"/>
                </a:cubicBezTo>
                <a:lnTo>
                  <a:pt x="13337" y="597"/>
                </a:lnTo>
                <a:cubicBezTo>
                  <a:pt x="12645" y="182"/>
                  <a:pt x="11799" y="182"/>
                  <a:pt x="11107" y="597"/>
                </a:cubicBezTo>
                <a:lnTo>
                  <a:pt x="5035" y="3953"/>
                </a:lnTo>
                <a:cubicBezTo>
                  <a:pt x="4958" y="3993"/>
                  <a:pt x="4881" y="3973"/>
                  <a:pt x="4843" y="3894"/>
                </a:cubicBezTo>
                <a:cubicBezTo>
                  <a:pt x="4804" y="3815"/>
                  <a:pt x="4823" y="3736"/>
                  <a:pt x="4900" y="3697"/>
                </a:cubicBezTo>
                <a:lnTo>
                  <a:pt x="10973" y="340"/>
                </a:lnTo>
                <a:cubicBezTo>
                  <a:pt x="11742" y="-114"/>
                  <a:pt x="12702" y="-114"/>
                  <a:pt x="13471" y="340"/>
                </a:cubicBezTo>
                <a:lnTo>
                  <a:pt x="20351" y="4427"/>
                </a:lnTo>
                <a:cubicBezTo>
                  <a:pt x="21120" y="4881"/>
                  <a:pt x="21600" y="5750"/>
                  <a:pt x="21600" y="6658"/>
                </a:cubicBezTo>
                <a:lnTo>
                  <a:pt x="21600" y="14832"/>
                </a:lnTo>
                <a:cubicBezTo>
                  <a:pt x="21600" y="15740"/>
                  <a:pt x="21120" y="16609"/>
                  <a:pt x="20351" y="17063"/>
                </a:cubicBezTo>
                <a:lnTo>
                  <a:pt x="13471" y="21150"/>
                </a:lnTo>
                <a:cubicBezTo>
                  <a:pt x="13087" y="21368"/>
                  <a:pt x="12645" y="21486"/>
                  <a:pt x="12203" y="21486"/>
                </a:cubicBezTo>
                <a:close/>
                <a:moveTo>
                  <a:pt x="1922" y="7843"/>
                </a:moveTo>
                <a:cubicBezTo>
                  <a:pt x="1922" y="7843"/>
                  <a:pt x="1922" y="7843"/>
                  <a:pt x="1922" y="7843"/>
                </a:cubicBezTo>
                <a:cubicBezTo>
                  <a:pt x="1922" y="7843"/>
                  <a:pt x="1922" y="7843"/>
                  <a:pt x="1922" y="7843"/>
                </a:cubicBezTo>
                <a:close/>
              </a:path>
            </a:pathLst>
          </a:custGeom>
          <a:solidFill>
            <a:schemeClr val="accent4"/>
          </a:solidFill>
          <a:ln>
            <a:noFill/>
          </a:ln>
        </p:spPr>
        <p:txBody>
          <a:bodyPr spcFirstLastPara="1" wrap="square" lIns="28575" tIns="28575" rIns="28575" bIns="28575" anchor="ctr" anchorCtr="0">
            <a:noAutofit/>
          </a:bodyPr>
          <a:lstStyle/>
          <a:p>
            <a:pPr>
              <a:buSzPts val="1400"/>
            </a:pPr>
            <a:endParaRPr sz="1050"/>
          </a:p>
        </p:txBody>
      </p:sp>
      <p:sp>
        <p:nvSpPr>
          <p:cNvPr id="411" name="Google Shape;411;g20a328511d2_0_14"/>
          <p:cNvSpPr/>
          <p:nvPr/>
        </p:nvSpPr>
        <p:spPr>
          <a:xfrm>
            <a:off x="5898356" y="810769"/>
            <a:ext cx="2711192" cy="2195117"/>
          </a:xfrm>
          <a:custGeom>
            <a:avLst/>
            <a:gdLst/>
            <a:ahLst/>
            <a:cxnLst/>
            <a:rect l="l" t="t" r="r" b="b"/>
            <a:pathLst>
              <a:path w="21600" h="21486" extrusionOk="0">
                <a:moveTo>
                  <a:pt x="12611" y="21486"/>
                </a:moveTo>
                <a:cubicBezTo>
                  <a:pt x="12188" y="21486"/>
                  <a:pt x="11784" y="21368"/>
                  <a:pt x="11416" y="21150"/>
                </a:cubicBezTo>
                <a:lnTo>
                  <a:pt x="3989" y="16550"/>
                </a:lnTo>
                <a:cubicBezTo>
                  <a:pt x="3291" y="16550"/>
                  <a:pt x="2261" y="16333"/>
                  <a:pt x="1618" y="15898"/>
                </a:cubicBezTo>
                <a:cubicBezTo>
                  <a:pt x="1011" y="15484"/>
                  <a:pt x="570" y="14911"/>
                  <a:pt x="294" y="14200"/>
                </a:cubicBezTo>
                <a:cubicBezTo>
                  <a:pt x="129" y="13766"/>
                  <a:pt x="37" y="13292"/>
                  <a:pt x="0" y="12779"/>
                </a:cubicBezTo>
                <a:cubicBezTo>
                  <a:pt x="0" y="12562"/>
                  <a:pt x="110" y="12443"/>
                  <a:pt x="313" y="12443"/>
                </a:cubicBezTo>
                <a:lnTo>
                  <a:pt x="2408" y="12443"/>
                </a:lnTo>
                <a:cubicBezTo>
                  <a:pt x="2592" y="12443"/>
                  <a:pt x="2721" y="12562"/>
                  <a:pt x="2739" y="12759"/>
                </a:cubicBezTo>
                <a:cubicBezTo>
                  <a:pt x="2757" y="12996"/>
                  <a:pt x="2813" y="13233"/>
                  <a:pt x="2905" y="13470"/>
                </a:cubicBezTo>
                <a:cubicBezTo>
                  <a:pt x="2978" y="13648"/>
                  <a:pt x="3070" y="13786"/>
                  <a:pt x="3199" y="13885"/>
                </a:cubicBezTo>
                <a:cubicBezTo>
                  <a:pt x="3327" y="13983"/>
                  <a:pt x="3493" y="14023"/>
                  <a:pt x="3677" y="14023"/>
                </a:cubicBezTo>
                <a:cubicBezTo>
                  <a:pt x="4026" y="14023"/>
                  <a:pt x="4302" y="13845"/>
                  <a:pt x="4467" y="13509"/>
                </a:cubicBezTo>
                <a:cubicBezTo>
                  <a:pt x="4596" y="13272"/>
                  <a:pt x="4651" y="12957"/>
                  <a:pt x="4651" y="12542"/>
                </a:cubicBezTo>
                <a:cubicBezTo>
                  <a:pt x="4651" y="12147"/>
                  <a:pt x="4596" y="11811"/>
                  <a:pt x="4467" y="11515"/>
                </a:cubicBezTo>
                <a:cubicBezTo>
                  <a:pt x="4302" y="11180"/>
                  <a:pt x="4026" y="11022"/>
                  <a:pt x="3658" y="11022"/>
                </a:cubicBezTo>
                <a:cubicBezTo>
                  <a:pt x="3566" y="11022"/>
                  <a:pt x="3474" y="11061"/>
                  <a:pt x="3364" y="11120"/>
                </a:cubicBezTo>
                <a:cubicBezTo>
                  <a:pt x="3235" y="11199"/>
                  <a:pt x="3070" y="11318"/>
                  <a:pt x="2868" y="11456"/>
                </a:cubicBezTo>
                <a:cubicBezTo>
                  <a:pt x="2794" y="11515"/>
                  <a:pt x="2721" y="11535"/>
                  <a:pt x="2666" y="11535"/>
                </a:cubicBezTo>
                <a:cubicBezTo>
                  <a:pt x="2555" y="11535"/>
                  <a:pt x="2463" y="11476"/>
                  <a:pt x="2427" y="11377"/>
                </a:cubicBezTo>
                <a:lnTo>
                  <a:pt x="1397" y="9817"/>
                </a:lnTo>
                <a:cubicBezTo>
                  <a:pt x="1342" y="9738"/>
                  <a:pt x="1324" y="9659"/>
                  <a:pt x="1324" y="9600"/>
                </a:cubicBezTo>
                <a:cubicBezTo>
                  <a:pt x="1324" y="9482"/>
                  <a:pt x="1379" y="9403"/>
                  <a:pt x="1452" y="9343"/>
                </a:cubicBezTo>
                <a:lnTo>
                  <a:pt x="3474" y="7685"/>
                </a:lnTo>
                <a:lnTo>
                  <a:pt x="551" y="7685"/>
                </a:lnTo>
                <a:cubicBezTo>
                  <a:pt x="460" y="7685"/>
                  <a:pt x="386" y="7645"/>
                  <a:pt x="331" y="7586"/>
                </a:cubicBezTo>
                <a:cubicBezTo>
                  <a:pt x="276" y="7527"/>
                  <a:pt x="239" y="7448"/>
                  <a:pt x="239" y="7349"/>
                </a:cubicBezTo>
                <a:lnTo>
                  <a:pt x="239" y="5493"/>
                </a:lnTo>
                <a:cubicBezTo>
                  <a:pt x="239" y="5395"/>
                  <a:pt x="276" y="5316"/>
                  <a:pt x="331" y="5256"/>
                </a:cubicBezTo>
                <a:cubicBezTo>
                  <a:pt x="386" y="5197"/>
                  <a:pt x="460" y="5158"/>
                  <a:pt x="551" y="5158"/>
                </a:cubicBezTo>
                <a:lnTo>
                  <a:pt x="6894" y="5158"/>
                </a:lnTo>
                <a:cubicBezTo>
                  <a:pt x="6986" y="5158"/>
                  <a:pt x="7059" y="5197"/>
                  <a:pt x="7114" y="5256"/>
                </a:cubicBezTo>
                <a:cubicBezTo>
                  <a:pt x="7169" y="5316"/>
                  <a:pt x="7206" y="5395"/>
                  <a:pt x="7206" y="5493"/>
                </a:cubicBezTo>
                <a:lnTo>
                  <a:pt x="7206" y="7566"/>
                </a:lnTo>
                <a:cubicBezTo>
                  <a:pt x="7206" y="7705"/>
                  <a:pt x="7151" y="7823"/>
                  <a:pt x="7059" y="7922"/>
                </a:cubicBezTo>
                <a:lnTo>
                  <a:pt x="5294" y="9403"/>
                </a:lnTo>
                <a:cubicBezTo>
                  <a:pt x="5239" y="9462"/>
                  <a:pt x="5147" y="9442"/>
                  <a:pt x="5110" y="9383"/>
                </a:cubicBezTo>
                <a:cubicBezTo>
                  <a:pt x="5055" y="9324"/>
                  <a:pt x="5074" y="9225"/>
                  <a:pt x="5129" y="9185"/>
                </a:cubicBezTo>
                <a:lnTo>
                  <a:pt x="6894" y="7705"/>
                </a:lnTo>
                <a:cubicBezTo>
                  <a:pt x="6930" y="7665"/>
                  <a:pt x="6949" y="7645"/>
                  <a:pt x="6949" y="7586"/>
                </a:cubicBezTo>
                <a:lnTo>
                  <a:pt x="6949" y="5493"/>
                </a:lnTo>
                <a:cubicBezTo>
                  <a:pt x="6949" y="5474"/>
                  <a:pt x="6949" y="5474"/>
                  <a:pt x="6930" y="5474"/>
                </a:cubicBezTo>
                <a:cubicBezTo>
                  <a:pt x="6930" y="5474"/>
                  <a:pt x="6912" y="5454"/>
                  <a:pt x="6912" y="5454"/>
                </a:cubicBezTo>
                <a:lnTo>
                  <a:pt x="570" y="5454"/>
                </a:lnTo>
                <a:cubicBezTo>
                  <a:pt x="552" y="5454"/>
                  <a:pt x="552" y="5454"/>
                  <a:pt x="552" y="5474"/>
                </a:cubicBezTo>
                <a:cubicBezTo>
                  <a:pt x="552" y="5474"/>
                  <a:pt x="533" y="5493"/>
                  <a:pt x="533" y="5493"/>
                </a:cubicBezTo>
                <a:lnTo>
                  <a:pt x="533" y="7330"/>
                </a:lnTo>
                <a:cubicBezTo>
                  <a:pt x="533" y="7349"/>
                  <a:pt x="533" y="7349"/>
                  <a:pt x="552" y="7349"/>
                </a:cubicBezTo>
                <a:cubicBezTo>
                  <a:pt x="552" y="7349"/>
                  <a:pt x="570" y="7369"/>
                  <a:pt x="588" y="7369"/>
                </a:cubicBezTo>
                <a:lnTo>
                  <a:pt x="3769" y="7369"/>
                </a:lnTo>
                <a:cubicBezTo>
                  <a:pt x="3879" y="7369"/>
                  <a:pt x="3934" y="7448"/>
                  <a:pt x="3952" y="7507"/>
                </a:cubicBezTo>
                <a:cubicBezTo>
                  <a:pt x="3971" y="7586"/>
                  <a:pt x="3952" y="7645"/>
                  <a:pt x="3897" y="7705"/>
                </a:cubicBezTo>
                <a:cubicBezTo>
                  <a:pt x="3897" y="7705"/>
                  <a:pt x="3897" y="7705"/>
                  <a:pt x="3879" y="7724"/>
                </a:cubicBezTo>
                <a:lnTo>
                  <a:pt x="1636" y="9561"/>
                </a:lnTo>
                <a:cubicBezTo>
                  <a:pt x="1636" y="9561"/>
                  <a:pt x="1636" y="9561"/>
                  <a:pt x="1618" y="9561"/>
                </a:cubicBezTo>
                <a:lnTo>
                  <a:pt x="1618" y="9580"/>
                </a:lnTo>
                <a:cubicBezTo>
                  <a:pt x="1618" y="9580"/>
                  <a:pt x="1618" y="9600"/>
                  <a:pt x="1636" y="9640"/>
                </a:cubicBezTo>
                <a:lnTo>
                  <a:pt x="2666" y="11199"/>
                </a:lnTo>
                <a:cubicBezTo>
                  <a:pt x="2666" y="11199"/>
                  <a:pt x="2666" y="11219"/>
                  <a:pt x="2684" y="11219"/>
                </a:cubicBezTo>
                <a:cubicBezTo>
                  <a:pt x="2684" y="11219"/>
                  <a:pt x="2684" y="11239"/>
                  <a:pt x="2684" y="11239"/>
                </a:cubicBezTo>
                <a:cubicBezTo>
                  <a:pt x="2684" y="11239"/>
                  <a:pt x="2702" y="11239"/>
                  <a:pt x="2739" y="11219"/>
                </a:cubicBezTo>
                <a:cubicBezTo>
                  <a:pt x="2941" y="11061"/>
                  <a:pt x="3107" y="10943"/>
                  <a:pt x="3254" y="10864"/>
                </a:cubicBezTo>
                <a:cubicBezTo>
                  <a:pt x="3401" y="10765"/>
                  <a:pt x="3548" y="10725"/>
                  <a:pt x="3677" y="10725"/>
                </a:cubicBezTo>
                <a:cubicBezTo>
                  <a:pt x="4136" y="10725"/>
                  <a:pt x="4504" y="10943"/>
                  <a:pt x="4724" y="11377"/>
                </a:cubicBezTo>
                <a:cubicBezTo>
                  <a:pt x="4871" y="11713"/>
                  <a:pt x="4945" y="12108"/>
                  <a:pt x="4945" y="12542"/>
                </a:cubicBezTo>
                <a:cubicBezTo>
                  <a:pt x="4945" y="12996"/>
                  <a:pt x="4871" y="13371"/>
                  <a:pt x="4724" y="13648"/>
                </a:cubicBezTo>
                <a:cubicBezTo>
                  <a:pt x="4504" y="14082"/>
                  <a:pt x="4155" y="14319"/>
                  <a:pt x="3695" y="14319"/>
                </a:cubicBezTo>
                <a:cubicBezTo>
                  <a:pt x="3456" y="14319"/>
                  <a:pt x="3235" y="14260"/>
                  <a:pt x="3070" y="14121"/>
                </a:cubicBezTo>
                <a:cubicBezTo>
                  <a:pt x="2886" y="14003"/>
                  <a:pt x="2757" y="13806"/>
                  <a:pt x="2666" y="13569"/>
                </a:cubicBezTo>
                <a:cubicBezTo>
                  <a:pt x="2574" y="13312"/>
                  <a:pt x="2500" y="13055"/>
                  <a:pt x="2482" y="12779"/>
                </a:cubicBezTo>
                <a:cubicBezTo>
                  <a:pt x="2482" y="12739"/>
                  <a:pt x="2482" y="12720"/>
                  <a:pt x="2427" y="12720"/>
                </a:cubicBezTo>
                <a:lnTo>
                  <a:pt x="331" y="12720"/>
                </a:lnTo>
                <a:cubicBezTo>
                  <a:pt x="313" y="12720"/>
                  <a:pt x="294" y="12720"/>
                  <a:pt x="294" y="12720"/>
                </a:cubicBezTo>
                <a:cubicBezTo>
                  <a:pt x="294" y="12720"/>
                  <a:pt x="294" y="12720"/>
                  <a:pt x="294" y="12720"/>
                </a:cubicBezTo>
                <a:cubicBezTo>
                  <a:pt x="294" y="12720"/>
                  <a:pt x="294" y="12739"/>
                  <a:pt x="294" y="12759"/>
                </a:cubicBezTo>
                <a:cubicBezTo>
                  <a:pt x="331" y="13233"/>
                  <a:pt x="404" y="13687"/>
                  <a:pt x="570" y="14082"/>
                </a:cubicBezTo>
                <a:cubicBezTo>
                  <a:pt x="827" y="14734"/>
                  <a:pt x="1232" y="15267"/>
                  <a:pt x="1783" y="15642"/>
                </a:cubicBezTo>
                <a:cubicBezTo>
                  <a:pt x="2371" y="16037"/>
                  <a:pt x="3364" y="16254"/>
                  <a:pt x="4044" y="16254"/>
                </a:cubicBezTo>
                <a:cubicBezTo>
                  <a:pt x="4063" y="16254"/>
                  <a:pt x="4099" y="16254"/>
                  <a:pt x="4118" y="16274"/>
                </a:cubicBezTo>
                <a:lnTo>
                  <a:pt x="11563" y="20894"/>
                </a:lnTo>
                <a:cubicBezTo>
                  <a:pt x="12225" y="21308"/>
                  <a:pt x="13034" y="21308"/>
                  <a:pt x="13695" y="20894"/>
                </a:cubicBezTo>
                <a:lnTo>
                  <a:pt x="20276" y="16807"/>
                </a:lnTo>
                <a:cubicBezTo>
                  <a:pt x="20938" y="16392"/>
                  <a:pt x="21343" y="15642"/>
                  <a:pt x="21343" y="14832"/>
                </a:cubicBezTo>
                <a:lnTo>
                  <a:pt x="21343" y="6658"/>
                </a:lnTo>
                <a:cubicBezTo>
                  <a:pt x="21343" y="5849"/>
                  <a:pt x="20938" y="5079"/>
                  <a:pt x="20276" y="4684"/>
                </a:cubicBezTo>
                <a:lnTo>
                  <a:pt x="13695" y="597"/>
                </a:lnTo>
                <a:cubicBezTo>
                  <a:pt x="13034" y="182"/>
                  <a:pt x="12225" y="182"/>
                  <a:pt x="11563" y="597"/>
                </a:cubicBezTo>
                <a:lnTo>
                  <a:pt x="5846" y="3953"/>
                </a:lnTo>
                <a:cubicBezTo>
                  <a:pt x="5772" y="3993"/>
                  <a:pt x="5699" y="3973"/>
                  <a:pt x="5662" y="3894"/>
                </a:cubicBezTo>
                <a:cubicBezTo>
                  <a:pt x="5625" y="3815"/>
                  <a:pt x="5644" y="3736"/>
                  <a:pt x="5717" y="3697"/>
                </a:cubicBezTo>
                <a:lnTo>
                  <a:pt x="11434" y="340"/>
                </a:lnTo>
                <a:cubicBezTo>
                  <a:pt x="12170" y="-114"/>
                  <a:pt x="13089" y="-114"/>
                  <a:pt x="13824" y="340"/>
                </a:cubicBezTo>
                <a:lnTo>
                  <a:pt x="20405" y="4427"/>
                </a:lnTo>
                <a:cubicBezTo>
                  <a:pt x="21140" y="4881"/>
                  <a:pt x="21600" y="5750"/>
                  <a:pt x="21600" y="6658"/>
                </a:cubicBezTo>
                <a:lnTo>
                  <a:pt x="21600" y="14832"/>
                </a:lnTo>
                <a:cubicBezTo>
                  <a:pt x="21600" y="15740"/>
                  <a:pt x="21140" y="16609"/>
                  <a:pt x="20405" y="17063"/>
                </a:cubicBezTo>
                <a:lnTo>
                  <a:pt x="13806" y="21150"/>
                </a:lnTo>
                <a:cubicBezTo>
                  <a:pt x="13438" y="21368"/>
                  <a:pt x="13015" y="21486"/>
                  <a:pt x="12611" y="21486"/>
                </a:cubicBezTo>
                <a:close/>
              </a:path>
            </a:pathLst>
          </a:custGeom>
          <a:solidFill>
            <a:schemeClr val="accent6"/>
          </a:solidFill>
          <a:ln>
            <a:noFill/>
          </a:ln>
        </p:spPr>
        <p:txBody>
          <a:bodyPr spcFirstLastPara="1" wrap="square" lIns="28575" tIns="28575" rIns="28575" bIns="28575" anchor="ctr" anchorCtr="0">
            <a:noAutofit/>
          </a:bodyPr>
          <a:lstStyle/>
          <a:p>
            <a:pPr>
              <a:buSzPts val="1400"/>
            </a:pPr>
            <a:endParaRPr sz="1050"/>
          </a:p>
        </p:txBody>
      </p:sp>
      <p:sp>
        <p:nvSpPr>
          <p:cNvPr id="412" name="Google Shape;412;g20a328511d2_0_14"/>
          <p:cNvSpPr/>
          <p:nvPr/>
        </p:nvSpPr>
        <p:spPr>
          <a:xfrm>
            <a:off x="982294" y="2777213"/>
            <a:ext cx="2842885" cy="2361987"/>
          </a:xfrm>
          <a:custGeom>
            <a:avLst/>
            <a:gdLst/>
            <a:ahLst/>
            <a:cxnLst/>
            <a:rect l="l" t="t" r="r" b="b"/>
            <a:pathLst>
              <a:path w="2927037" h="2592030" extrusionOk="0">
                <a:moveTo>
                  <a:pt x="406966" y="1076455"/>
                </a:moveTo>
                <a:lnTo>
                  <a:pt x="233244" y="1335840"/>
                </a:lnTo>
                <a:lnTo>
                  <a:pt x="406966" y="1335840"/>
                </a:lnTo>
                <a:close/>
                <a:moveTo>
                  <a:pt x="425992" y="1000314"/>
                </a:moveTo>
                <a:cubicBezTo>
                  <a:pt x="433130" y="1002683"/>
                  <a:pt x="437893" y="1009827"/>
                  <a:pt x="437893" y="1016971"/>
                </a:cubicBezTo>
                <a:lnTo>
                  <a:pt x="437893" y="1352497"/>
                </a:lnTo>
                <a:cubicBezTo>
                  <a:pt x="442655" y="1364398"/>
                  <a:pt x="433142" y="1371541"/>
                  <a:pt x="423617" y="1371541"/>
                </a:cubicBezTo>
                <a:lnTo>
                  <a:pt x="199930" y="1371541"/>
                </a:lnTo>
                <a:cubicBezTo>
                  <a:pt x="192792" y="1371541"/>
                  <a:pt x="188029" y="1366785"/>
                  <a:pt x="183267" y="1362028"/>
                </a:cubicBezTo>
                <a:cubicBezTo>
                  <a:pt x="180891" y="1357271"/>
                  <a:pt x="180891" y="1350128"/>
                  <a:pt x="183267" y="1342984"/>
                </a:cubicBezTo>
                <a:lnTo>
                  <a:pt x="406966" y="1007440"/>
                </a:lnTo>
                <a:cubicBezTo>
                  <a:pt x="411716" y="1000314"/>
                  <a:pt x="418854" y="997927"/>
                  <a:pt x="425992" y="1000314"/>
                </a:cubicBezTo>
                <a:close/>
                <a:moveTo>
                  <a:pt x="1765725" y="0"/>
                </a:moveTo>
                <a:cubicBezTo>
                  <a:pt x="1819269" y="0"/>
                  <a:pt x="1872830" y="13692"/>
                  <a:pt x="1920462" y="41076"/>
                </a:cubicBezTo>
                <a:lnTo>
                  <a:pt x="2772419" y="533630"/>
                </a:lnTo>
                <a:cubicBezTo>
                  <a:pt x="2867548" y="588398"/>
                  <a:pt x="2927037" y="693110"/>
                  <a:pt x="2927037" y="802526"/>
                </a:cubicBezTo>
                <a:lnTo>
                  <a:pt x="2927037" y="1787755"/>
                </a:lnTo>
                <a:cubicBezTo>
                  <a:pt x="2927037" y="1897171"/>
                  <a:pt x="2867548" y="2001882"/>
                  <a:pt x="2772419" y="2056651"/>
                </a:cubicBezTo>
                <a:lnTo>
                  <a:pt x="1920462" y="2549205"/>
                </a:lnTo>
                <a:cubicBezTo>
                  <a:pt x="1875201" y="2577795"/>
                  <a:pt x="1822894" y="2592030"/>
                  <a:pt x="1768147" y="2592030"/>
                </a:cubicBezTo>
                <a:cubicBezTo>
                  <a:pt x="1713401" y="2592030"/>
                  <a:pt x="1661094" y="2577795"/>
                  <a:pt x="1613394" y="2551617"/>
                </a:cubicBezTo>
                <a:lnTo>
                  <a:pt x="485400" y="1901876"/>
                </a:lnTo>
                <a:cubicBezTo>
                  <a:pt x="475915" y="1901876"/>
                  <a:pt x="468868" y="1894758"/>
                  <a:pt x="468868" y="1885228"/>
                </a:cubicBezTo>
                <a:lnTo>
                  <a:pt x="468868" y="1597392"/>
                </a:lnTo>
                <a:lnTo>
                  <a:pt x="16668" y="1597392"/>
                </a:lnTo>
                <a:cubicBezTo>
                  <a:pt x="7182" y="1597392"/>
                  <a:pt x="0" y="1590154"/>
                  <a:pt x="0" y="1580624"/>
                </a:cubicBezTo>
                <a:lnTo>
                  <a:pt x="0" y="1335613"/>
                </a:lnTo>
                <a:cubicBezTo>
                  <a:pt x="0" y="1333201"/>
                  <a:pt x="0" y="1328375"/>
                  <a:pt x="2439" y="1326083"/>
                </a:cubicBezTo>
                <a:lnTo>
                  <a:pt x="473611" y="633516"/>
                </a:lnTo>
                <a:cubicBezTo>
                  <a:pt x="475915" y="628811"/>
                  <a:pt x="483097" y="626398"/>
                  <a:pt x="487840" y="626398"/>
                </a:cubicBezTo>
                <a:lnTo>
                  <a:pt x="811440" y="626398"/>
                </a:lnTo>
                <a:cubicBezTo>
                  <a:pt x="821061" y="626398"/>
                  <a:pt x="828108" y="633516"/>
                  <a:pt x="828108" y="643046"/>
                </a:cubicBezTo>
                <a:lnTo>
                  <a:pt x="828108" y="1335613"/>
                </a:lnTo>
                <a:lnTo>
                  <a:pt x="968497" y="1335613"/>
                </a:lnTo>
                <a:cubicBezTo>
                  <a:pt x="978118" y="1335613"/>
                  <a:pt x="985165" y="1342731"/>
                  <a:pt x="985165" y="1352261"/>
                </a:cubicBezTo>
                <a:cubicBezTo>
                  <a:pt x="985165" y="1361791"/>
                  <a:pt x="978118" y="1368909"/>
                  <a:pt x="968497" y="1368909"/>
                </a:cubicBezTo>
                <a:lnTo>
                  <a:pt x="809136" y="1368909"/>
                </a:lnTo>
                <a:cubicBezTo>
                  <a:pt x="799515" y="1368909"/>
                  <a:pt x="792468" y="1361791"/>
                  <a:pt x="792468" y="1352261"/>
                </a:cubicBezTo>
                <a:lnTo>
                  <a:pt x="792468" y="659694"/>
                </a:lnTo>
                <a:lnTo>
                  <a:pt x="497325" y="659694"/>
                </a:lnTo>
                <a:lnTo>
                  <a:pt x="33336" y="1337905"/>
                </a:lnTo>
                <a:lnTo>
                  <a:pt x="33336" y="1559271"/>
                </a:lnTo>
                <a:lnTo>
                  <a:pt x="485400" y="1559271"/>
                </a:lnTo>
                <a:cubicBezTo>
                  <a:pt x="495022" y="1559271"/>
                  <a:pt x="502068" y="1566389"/>
                  <a:pt x="502068" y="1575919"/>
                </a:cubicBezTo>
                <a:lnTo>
                  <a:pt x="502068" y="1868580"/>
                </a:lnTo>
                <a:lnTo>
                  <a:pt x="1630062" y="2518201"/>
                </a:lnTo>
                <a:cubicBezTo>
                  <a:pt x="1715705" y="2568265"/>
                  <a:pt x="1820455" y="2568265"/>
                  <a:pt x="1906098" y="2518201"/>
                </a:cubicBezTo>
                <a:lnTo>
                  <a:pt x="2758055" y="2025647"/>
                </a:lnTo>
                <a:cubicBezTo>
                  <a:pt x="2843698" y="1975704"/>
                  <a:pt x="2896141" y="1885228"/>
                  <a:pt x="2896141" y="1787755"/>
                </a:cubicBezTo>
                <a:lnTo>
                  <a:pt x="2896141" y="802526"/>
                </a:lnTo>
                <a:cubicBezTo>
                  <a:pt x="2896141" y="704932"/>
                  <a:pt x="2843698" y="612163"/>
                  <a:pt x="2758055" y="564512"/>
                </a:cubicBezTo>
                <a:lnTo>
                  <a:pt x="1906098" y="71958"/>
                </a:lnTo>
                <a:cubicBezTo>
                  <a:pt x="1820455" y="22015"/>
                  <a:pt x="1715705" y="22015"/>
                  <a:pt x="1630062" y="71958"/>
                </a:cubicBezTo>
                <a:lnTo>
                  <a:pt x="887597" y="476569"/>
                </a:lnTo>
                <a:cubicBezTo>
                  <a:pt x="878111" y="481274"/>
                  <a:pt x="868625" y="478861"/>
                  <a:pt x="863883" y="469331"/>
                </a:cubicBezTo>
                <a:cubicBezTo>
                  <a:pt x="859140" y="459801"/>
                  <a:pt x="861443" y="450391"/>
                  <a:pt x="870929" y="445566"/>
                </a:cubicBezTo>
                <a:lnTo>
                  <a:pt x="1611090" y="41076"/>
                </a:lnTo>
                <a:cubicBezTo>
                  <a:pt x="1658655" y="13692"/>
                  <a:pt x="1712181" y="0"/>
                  <a:pt x="1765725" y="0"/>
                </a:cubicBezTo>
                <a:close/>
              </a:path>
            </a:pathLst>
          </a:custGeom>
          <a:solidFill>
            <a:schemeClr val="accent3"/>
          </a:solidFill>
          <a:ln>
            <a:noFill/>
          </a:ln>
        </p:spPr>
        <p:txBody>
          <a:bodyPr spcFirstLastPara="1" wrap="square" lIns="28575" tIns="28575" rIns="28575" bIns="28575" anchor="ctr" anchorCtr="0">
            <a:noAutofit/>
          </a:bodyPr>
          <a:lstStyle/>
          <a:p>
            <a:pPr>
              <a:buSzPts val="1400"/>
            </a:pPr>
            <a:endParaRPr sz="1050"/>
          </a:p>
        </p:txBody>
      </p:sp>
      <p:sp>
        <p:nvSpPr>
          <p:cNvPr id="413" name="Google Shape;413;g20a328511d2_0_14"/>
          <p:cNvSpPr/>
          <p:nvPr/>
        </p:nvSpPr>
        <p:spPr>
          <a:xfrm>
            <a:off x="4337400" y="2644163"/>
            <a:ext cx="2711192" cy="2372708"/>
          </a:xfrm>
          <a:custGeom>
            <a:avLst/>
            <a:gdLst/>
            <a:ahLst/>
            <a:cxnLst/>
            <a:rect l="l" t="t" r="r" b="b"/>
            <a:pathLst>
              <a:path w="21600" h="21489" extrusionOk="0">
                <a:moveTo>
                  <a:pt x="12498" y="21489"/>
                </a:moveTo>
                <a:cubicBezTo>
                  <a:pt x="12074" y="21489"/>
                  <a:pt x="11668" y="21371"/>
                  <a:pt x="11298" y="21154"/>
                </a:cubicBezTo>
                <a:lnTo>
                  <a:pt x="3822" y="16547"/>
                </a:lnTo>
                <a:cubicBezTo>
                  <a:pt x="3046" y="16547"/>
                  <a:pt x="2160" y="16291"/>
                  <a:pt x="1569" y="15897"/>
                </a:cubicBezTo>
                <a:cubicBezTo>
                  <a:pt x="960" y="15503"/>
                  <a:pt x="517" y="14952"/>
                  <a:pt x="240" y="14282"/>
                </a:cubicBezTo>
                <a:cubicBezTo>
                  <a:pt x="129" y="13987"/>
                  <a:pt x="55" y="13652"/>
                  <a:pt x="0" y="13318"/>
                </a:cubicBezTo>
                <a:cubicBezTo>
                  <a:pt x="0" y="13318"/>
                  <a:pt x="0" y="13298"/>
                  <a:pt x="0" y="13298"/>
                </a:cubicBezTo>
                <a:lnTo>
                  <a:pt x="0" y="13259"/>
                </a:lnTo>
                <a:cubicBezTo>
                  <a:pt x="0" y="13062"/>
                  <a:pt x="111" y="12944"/>
                  <a:pt x="314" y="12944"/>
                </a:cubicBezTo>
                <a:lnTo>
                  <a:pt x="2455" y="12944"/>
                </a:lnTo>
                <a:cubicBezTo>
                  <a:pt x="2529" y="12944"/>
                  <a:pt x="2677" y="12983"/>
                  <a:pt x="2788" y="13180"/>
                </a:cubicBezTo>
                <a:cubicBezTo>
                  <a:pt x="2788" y="13199"/>
                  <a:pt x="2806" y="13199"/>
                  <a:pt x="2806" y="13219"/>
                </a:cubicBezTo>
                <a:cubicBezTo>
                  <a:pt x="2806" y="13239"/>
                  <a:pt x="2825" y="13298"/>
                  <a:pt x="2898" y="13416"/>
                </a:cubicBezTo>
                <a:cubicBezTo>
                  <a:pt x="2898" y="13416"/>
                  <a:pt x="2898" y="13416"/>
                  <a:pt x="2898" y="13436"/>
                </a:cubicBezTo>
                <a:cubicBezTo>
                  <a:pt x="3065" y="13810"/>
                  <a:pt x="3305" y="13987"/>
                  <a:pt x="3674" y="13987"/>
                </a:cubicBezTo>
                <a:cubicBezTo>
                  <a:pt x="3858" y="13987"/>
                  <a:pt x="4006" y="13948"/>
                  <a:pt x="4154" y="13849"/>
                </a:cubicBezTo>
                <a:cubicBezTo>
                  <a:pt x="4302" y="13751"/>
                  <a:pt x="4412" y="13613"/>
                  <a:pt x="4505" y="13436"/>
                </a:cubicBezTo>
                <a:cubicBezTo>
                  <a:pt x="4597" y="13239"/>
                  <a:pt x="4652" y="13003"/>
                  <a:pt x="4652" y="12727"/>
                </a:cubicBezTo>
                <a:cubicBezTo>
                  <a:pt x="4652" y="12451"/>
                  <a:pt x="4615" y="12235"/>
                  <a:pt x="4523" y="12038"/>
                </a:cubicBezTo>
                <a:cubicBezTo>
                  <a:pt x="4468" y="11861"/>
                  <a:pt x="4357" y="11742"/>
                  <a:pt x="4228" y="11644"/>
                </a:cubicBezTo>
                <a:cubicBezTo>
                  <a:pt x="4080" y="11546"/>
                  <a:pt x="3932" y="11506"/>
                  <a:pt x="3748" y="11506"/>
                </a:cubicBezTo>
                <a:cubicBezTo>
                  <a:pt x="3545" y="11506"/>
                  <a:pt x="3360" y="11565"/>
                  <a:pt x="3194" y="11664"/>
                </a:cubicBezTo>
                <a:cubicBezTo>
                  <a:pt x="3028" y="11762"/>
                  <a:pt x="2917" y="11880"/>
                  <a:pt x="2862" y="12018"/>
                </a:cubicBezTo>
                <a:cubicBezTo>
                  <a:pt x="2825" y="12176"/>
                  <a:pt x="2695" y="12274"/>
                  <a:pt x="2548" y="12274"/>
                </a:cubicBezTo>
                <a:lnTo>
                  <a:pt x="369" y="12274"/>
                </a:lnTo>
                <a:cubicBezTo>
                  <a:pt x="277" y="12274"/>
                  <a:pt x="203" y="12235"/>
                  <a:pt x="148" y="12176"/>
                </a:cubicBezTo>
                <a:cubicBezTo>
                  <a:pt x="92" y="12117"/>
                  <a:pt x="55" y="12038"/>
                  <a:pt x="55" y="11939"/>
                </a:cubicBezTo>
                <a:lnTo>
                  <a:pt x="55" y="5540"/>
                </a:lnTo>
                <a:cubicBezTo>
                  <a:pt x="55" y="5442"/>
                  <a:pt x="92" y="5363"/>
                  <a:pt x="148" y="5304"/>
                </a:cubicBezTo>
                <a:cubicBezTo>
                  <a:pt x="203" y="5245"/>
                  <a:pt x="277" y="5205"/>
                  <a:pt x="369" y="5205"/>
                </a:cubicBezTo>
                <a:lnTo>
                  <a:pt x="6775" y="5205"/>
                </a:lnTo>
                <a:cubicBezTo>
                  <a:pt x="6868" y="5205"/>
                  <a:pt x="6942" y="5245"/>
                  <a:pt x="6997" y="5304"/>
                </a:cubicBezTo>
                <a:cubicBezTo>
                  <a:pt x="7052" y="5363"/>
                  <a:pt x="7089" y="5442"/>
                  <a:pt x="7089" y="5540"/>
                </a:cubicBezTo>
                <a:lnTo>
                  <a:pt x="7089" y="7371"/>
                </a:lnTo>
                <a:cubicBezTo>
                  <a:pt x="7089" y="7470"/>
                  <a:pt x="7052" y="7548"/>
                  <a:pt x="6997" y="7607"/>
                </a:cubicBezTo>
                <a:cubicBezTo>
                  <a:pt x="6942" y="7667"/>
                  <a:pt x="6868" y="7706"/>
                  <a:pt x="6775" y="7706"/>
                </a:cubicBezTo>
                <a:lnTo>
                  <a:pt x="2769" y="7706"/>
                </a:lnTo>
                <a:lnTo>
                  <a:pt x="2769" y="9321"/>
                </a:lnTo>
                <a:cubicBezTo>
                  <a:pt x="3157" y="9104"/>
                  <a:pt x="3600" y="9005"/>
                  <a:pt x="4080" y="9005"/>
                </a:cubicBezTo>
                <a:cubicBezTo>
                  <a:pt x="4800" y="9005"/>
                  <a:pt x="5428" y="9202"/>
                  <a:pt x="5982" y="9596"/>
                </a:cubicBezTo>
                <a:cubicBezTo>
                  <a:pt x="6535" y="9990"/>
                  <a:pt x="6923" y="10522"/>
                  <a:pt x="7182" y="11191"/>
                </a:cubicBezTo>
                <a:cubicBezTo>
                  <a:pt x="7200" y="11270"/>
                  <a:pt x="7182" y="11349"/>
                  <a:pt x="7108" y="11388"/>
                </a:cubicBezTo>
                <a:cubicBezTo>
                  <a:pt x="7034" y="11408"/>
                  <a:pt x="6960" y="11388"/>
                  <a:pt x="6923" y="11309"/>
                </a:cubicBezTo>
                <a:cubicBezTo>
                  <a:pt x="6702" y="10699"/>
                  <a:pt x="6332" y="10207"/>
                  <a:pt x="5834" y="9852"/>
                </a:cubicBezTo>
                <a:cubicBezTo>
                  <a:pt x="5335" y="9498"/>
                  <a:pt x="4745" y="9321"/>
                  <a:pt x="4080" y="9321"/>
                </a:cubicBezTo>
                <a:cubicBezTo>
                  <a:pt x="3600" y="9321"/>
                  <a:pt x="3175" y="9439"/>
                  <a:pt x="2806" y="9675"/>
                </a:cubicBezTo>
                <a:cubicBezTo>
                  <a:pt x="2751" y="9734"/>
                  <a:pt x="2677" y="9734"/>
                  <a:pt x="2603" y="9695"/>
                </a:cubicBezTo>
                <a:cubicBezTo>
                  <a:pt x="2529" y="9655"/>
                  <a:pt x="2492" y="9596"/>
                  <a:pt x="2492" y="9498"/>
                </a:cubicBezTo>
                <a:lnTo>
                  <a:pt x="2492" y="7667"/>
                </a:lnTo>
                <a:cubicBezTo>
                  <a:pt x="2492" y="7529"/>
                  <a:pt x="2585" y="7450"/>
                  <a:pt x="2695" y="7450"/>
                </a:cubicBezTo>
                <a:lnTo>
                  <a:pt x="6775" y="7450"/>
                </a:lnTo>
                <a:cubicBezTo>
                  <a:pt x="6794" y="7450"/>
                  <a:pt x="6794" y="7450"/>
                  <a:pt x="6794" y="7430"/>
                </a:cubicBezTo>
                <a:cubicBezTo>
                  <a:pt x="6794" y="7430"/>
                  <a:pt x="6812" y="7411"/>
                  <a:pt x="6812" y="7411"/>
                </a:cubicBezTo>
                <a:lnTo>
                  <a:pt x="6812" y="5540"/>
                </a:lnTo>
                <a:cubicBezTo>
                  <a:pt x="6812" y="5520"/>
                  <a:pt x="6812" y="5520"/>
                  <a:pt x="6794" y="5520"/>
                </a:cubicBezTo>
                <a:cubicBezTo>
                  <a:pt x="6794" y="5520"/>
                  <a:pt x="6775" y="5501"/>
                  <a:pt x="6775" y="5501"/>
                </a:cubicBezTo>
                <a:lnTo>
                  <a:pt x="369" y="5501"/>
                </a:lnTo>
                <a:cubicBezTo>
                  <a:pt x="351" y="5501"/>
                  <a:pt x="351" y="5501"/>
                  <a:pt x="351" y="5520"/>
                </a:cubicBezTo>
                <a:cubicBezTo>
                  <a:pt x="351" y="5520"/>
                  <a:pt x="332" y="5540"/>
                  <a:pt x="332" y="5540"/>
                </a:cubicBezTo>
                <a:lnTo>
                  <a:pt x="332" y="11939"/>
                </a:lnTo>
                <a:cubicBezTo>
                  <a:pt x="332" y="11959"/>
                  <a:pt x="332" y="11959"/>
                  <a:pt x="351" y="11959"/>
                </a:cubicBezTo>
                <a:cubicBezTo>
                  <a:pt x="351" y="11959"/>
                  <a:pt x="369" y="11979"/>
                  <a:pt x="369" y="11979"/>
                </a:cubicBezTo>
                <a:lnTo>
                  <a:pt x="2548" y="11979"/>
                </a:lnTo>
                <a:cubicBezTo>
                  <a:pt x="2585" y="11979"/>
                  <a:pt x="2585" y="11979"/>
                  <a:pt x="2603" y="11920"/>
                </a:cubicBezTo>
                <a:cubicBezTo>
                  <a:pt x="2695" y="11703"/>
                  <a:pt x="2843" y="11526"/>
                  <a:pt x="3065" y="11388"/>
                </a:cubicBezTo>
                <a:cubicBezTo>
                  <a:pt x="3286" y="11270"/>
                  <a:pt x="3508" y="11191"/>
                  <a:pt x="3766" y="11191"/>
                </a:cubicBezTo>
                <a:cubicBezTo>
                  <a:pt x="3988" y="11191"/>
                  <a:pt x="4209" y="11250"/>
                  <a:pt x="4394" y="11368"/>
                </a:cubicBezTo>
                <a:cubicBezTo>
                  <a:pt x="4578" y="11486"/>
                  <a:pt x="4708" y="11664"/>
                  <a:pt x="4800" y="11880"/>
                </a:cubicBezTo>
                <a:cubicBezTo>
                  <a:pt x="4892" y="12097"/>
                  <a:pt x="4948" y="12372"/>
                  <a:pt x="4948" y="12688"/>
                </a:cubicBezTo>
                <a:cubicBezTo>
                  <a:pt x="4948" y="13022"/>
                  <a:pt x="4892" y="13318"/>
                  <a:pt x="4763" y="13534"/>
                </a:cubicBezTo>
                <a:cubicBezTo>
                  <a:pt x="4652" y="13751"/>
                  <a:pt x="4505" y="13948"/>
                  <a:pt x="4320" y="14066"/>
                </a:cubicBezTo>
                <a:cubicBezTo>
                  <a:pt x="4135" y="14184"/>
                  <a:pt x="3914" y="14243"/>
                  <a:pt x="3692" y="14243"/>
                </a:cubicBezTo>
                <a:cubicBezTo>
                  <a:pt x="3231" y="14243"/>
                  <a:pt x="2880" y="14007"/>
                  <a:pt x="2677" y="13534"/>
                </a:cubicBezTo>
                <a:cubicBezTo>
                  <a:pt x="2622" y="13436"/>
                  <a:pt x="2585" y="13337"/>
                  <a:pt x="2566" y="13259"/>
                </a:cubicBezTo>
                <a:cubicBezTo>
                  <a:pt x="2529" y="13199"/>
                  <a:pt x="2511" y="13199"/>
                  <a:pt x="2492" y="13199"/>
                </a:cubicBezTo>
                <a:lnTo>
                  <a:pt x="351" y="13199"/>
                </a:lnTo>
                <a:cubicBezTo>
                  <a:pt x="332" y="13199"/>
                  <a:pt x="314" y="13199"/>
                  <a:pt x="314" y="13199"/>
                </a:cubicBezTo>
                <a:cubicBezTo>
                  <a:pt x="314" y="13199"/>
                  <a:pt x="314" y="13199"/>
                  <a:pt x="314" y="13219"/>
                </a:cubicBezTo>
                <a:lnTo>
                  <a:pt x="314" y="13239"/>
                </a:lnTo>
                <a:cubicBezTo>
                  <a:pt x="369" y="13554"/>
                  <a:pt x="443" y="13849"/>
                  <a:pt x="535" y="14125"/>
                </a:cubicBezTo>
                <a:cubicBezTo>
                  <a:pt x="775" y="14735"/>
                  <a:pt x="1200" y="15247"/>
                  <a:pt x="1754" y="15602"/>
                </a:cubicBezTo>
                <a:cubicBezTo>
                  <a:pt x="2308" y="15956"/>
                  <a:pt x="3157" y="16192"/>
                  <a:pt x="3914" y="16192"/>
                </a:cubicBezTo>
                <a:cubicBezTo>
                  <a:pt x="3932" y="16192"/>
                  <a:pt x="3969" y="16192"/>
                  <a:pt x="3988" y="16212"/>
                </a:cubicBezTo>
                <a:lnTo>
                  <a:pt x="11502" y="20839"/>
                </a:lnTo>
                <a:cubicBezTo>
                  <a:pt x="12166" y="21253"/>
                  <a:pt x="12978" y="21253"/>
                  <a:pt x="13643" y="20839"/>
                </a:cubicBezTo>
                <a:lnTo>
                  <a:pt x="20252" y="16763"/>
                </a:lnTo>
                <a:cubicBezTo>
                  <a:pt x="20917" y="16350"/>
                  <a:pt x="21323" y="15602"/>
                  <a:pt x="21323" y="14794"/>
                </a:cubicBezTo>
                <a:lnTo>
                  <a:pt x="21323" y="6643"/>
                </a:lnTo>
                <a:cubicBezTo>
                  <a:pt x="21323" y="5835"/>
                  <a:pt x="20917" y="5067"/>
                  <a:pt x="20252" y="4674"/>
                </a:cubicBezTo>
                <a:lnTo>
                  <a:pt x="13643" y="598"/>
                </a:lnTo>
                <a:cubicBezTo>
                  <a:pt x="12978" y="184"/>
                  <a:pt x="12166" y="184"/>
                  <a:pt x="11502" y="598"/>
                </a:cubicBezTo>
                <a:cubicBezTo>
                  <a:pt x="11483" y="618"/>
                  <a:pt x="11465" y="618"/>
                  <a:pt x="11446" y="618"/>
                </a:cubicBezTo>
                <a:lnTo>
                  <a:pt x="5649" y="3945"/>
                </a:lnTo>
                <a:cubicBezTo>
                  <a:pt x="5575" y="3985"/>
                  <a:pt x="5502" y="3965"/>
                  <a:pt x="5465" y="3886"/>
                </a:cubicBezTo>
                <a:cubicBezTo>
                  <a:pt x="5428" y="3807"/>
                  <a:pt x="5446" y="3729"/>
                  <a:pt x="5520" y="3689"/>
                </a:cubicBezTo>
                <a:lnTo>
                  <a:pt x="11354" y="342"/>
                </a:lnTo>
                <a:cubicBezTo>
                  <a:pt x="11372" y="342"/>
                  <a:pt x="11391" y="322"/>
                  <a:pt x="11409" y="322"/>
                </a:cubicBezTo>
                <a:cubicBezTo>
                  <a:pt x="12148" y="-111"/>
                  <a:pt x="13052" y="-111"/>
                  <a:pt x="13791" y="342"/>
                </a:cubicBezTo>
                <a:lnTo>
                  <a:pt x="20400" y="4418"/>
                </a:lnTo>
                <a:cubicBezTo>
                  <a:pt x="21138" y="4871"/>
                  <a:pt x="21600" y="5737"/>
                  <a:pt x="21600" y="6643"/>
                </a:cubicBezTo>
                <a:lnTo>
                  <a:pt x="21600" y="14794"/>
                </a:lnTo>
                <a:cubicBezTo>
                  <a:pt x="21600" y="15700"/>
                  <a:pt x="21138" y="16566"/>
                  <a:pt x="20400" y="17019"/>
                </a:cubicBezTo>
                <a:lnTo>
                  <a:pt x="13791" y="21095"/>
                </a:lnTo>
                <a:cubicBezTo>
                  <a:pt x="13329" y="21371"/>
                  <a:pt x="12923" y="21489"/>
                  <a:pt x="12498" y="21489"/>
                </a:cubicBezTo>
                <a:close/>
              </a:path>
            </a:pathLst>
          </a:custGeom>
          <a:solidFill>
            <a:schemeClr val="accent5"/>
          </a:solidFill>
          <a:ln>
            <a:noFill/>
          </a:ln>
        </p:spPr>
        <p:txBody>
          <a:bodyPr spcFirstLastPara="1" wrap="square" lIns="28575" tIns="28575" rIns="28575" bIns="28575" anchor="ctr" anchorCtr="0">
            <a:noAutofit/>
          </a:bodyPr>
          <a:lstStyle/>
          <a:p>
            <a:pPr>
              <a:buSzPts val="1400"/>
            </a:pPr>
            <a:endParaRPr sz="1050"/>
          </a:p>
        </p:txBody>
      </p:sp>
      <p:sp>
        <p:nvSpPr>
          <p:cNvPr id="414" name="Google Shape;414;g20a328511d2_0_14"/>
          <p:cNvSpPr txBox="1"/>
          <p:nvPr/>
        </p:nvSpPr>
        <p:spPr>
          <a:xfrm>
            <a:off x="718595" y="1501625"/>
            <a:ext cx="1673100" cy="854050"/>
          </a:xfrm>
          <a:prstGeom prst="rect">
            <a:avLst/>
          </a:prstGeom>
          <a:noFill/>
          <a:ln>
            <a:noFill/>
          </a:ln>
        </p:spPr>
        <p:txBody>
          <a:bodyPr spcFirstLastPara="1" wrap="square" lIns="0" tIns="34275" rIns="0" bIns="34275" anchor="b" anchorCtr="0">
            <a:spAutoFit/>
          </a:bodyPr>
          <a:lstStyle/>
          <a:p>
            <a:pPr algn="ctr">
              <a:buSzPts val="1700"/>
            </a:pPr>
            <a:r>
              <a:rPr lang="en-PH" sz="1275">
                <a:latin typeface="Montserrat"/>
                <a:ea typeface="Montserrat"/>
                <a:cs typeface="Montserrat"/>
                <a:sym typeface="Montserrat"/>
              </a:rPr>
              <a:t>The IAM for LGUs and RPGIAM  shall govern the internal audit work in LGUs. </a:t>
            </a:r>
            <a:endParaRPr sz="1275">
              <a:latin typeface="Montserrat"/>
              <a:ea typeface="Montserrat"/>
              <a:cs typeface="Montserrat"/>
              <a:sym typeface="Montserrat"/>
            </a:endParaRPr>
          </a:p>
        </p:txBody>
      </p:sp>
      <p:sp>
        <p:nvSpPr>
          <p:cNvPr id="415" name="Google Shape;415;g20a328511d2_0_14"/>
          <p:cNvSpPr txBox="1"/>
          <p:nvPr/>
        </p:nvSpPr>
        <p:spPr>
          <a:xfrm>
            <a:off x="0" y="188550"/>
            <a:ext cx="9144000" cy="475875"/>
          </a:xfrm>
          <a:prstGeom prst="rect">
            <a:avLst/>
          </a:prstGeom>
          <a:solidFill>
            <a:schemeClr val="lt1"/>
          </a:solidFill>
          <a:ln>
            <a:noFill/>
          </a:ln>
        </p:spPr>
        <p:txBody>
          <a:bodyPr spcFirstLastPara="1" wrap="square" lIns="68569" tIns="34275" rIns="68569" bIns="34275" anchor="t" anchorCtr="0">
            <a:noAutofit/>
          </a:bodyPr>
          <a:lstStyle/>
          <a:p>
            <a:pPr algn="ctr">
              <a:buSzPts val="3500"/>
            </a:pPr>
            <a:r>
              <a:rPr lang="en-PH" sz="2175" b="1">
                <a:latin typeface="Montserrat"/>
                <a:ea typeface="Montserrat"/>
                <a:cs typeface="Montserrat"/>
                <a:sym typeface="Montserrat"/>
              </a:rPr>
              <a:t>GUIDELINES ON THE CONDUCT OF INTERNAL AUDIT IN LGUs</a:t>
            </a:r>
            <a:endParaRPr sz="2175">
              <a:latin typeface="Montserrat"/>
              <a:ea typeface="Montserrat"/>
              <a:cs typeface="Montserrat"/>
              <a:sym typeface="Montserrat"/>
            </a:endParaRPr>
          </a:p>
        </p:txBody>
      </p:sp>
      <p:sp>
        <p:nvSpPr>
          <p:cNvPr id="416" name="Google Shape;416;g20a328511d2_0_14"/>
          <p:cNvSpPr txBox="1"/>
          <p:nvPr/>
        </p:nvSpPr>
        <p:spPr>
          <a:xfrm>
            <a:off x="3752475" y="1299821"/>
            <a:ext cx="1894500" cy="1269548"/>
          </a:xfrm>
          <a:prstGeom prst="rect">
            <a:avLst/>
          </a:prstGeom>
          <a:noFill/>
          <a:ln>
            <a:noFill/>
          </a:ln>
        </p:spPr>
        <p:txBody>
          <a:bodyPr spcFirstLastPara="1" wrap="square" lIns="0" tIns="34275" rIns="0" bIns="34275" anchor="b" anchorCtr="0">
            <a:spAutoFit/>
          </a:bodyPr>
          <a:lstStyle/>
          <a:p>
            <a:pPr algn="ctr">
              <a:buSzPts val="1300"/>
            </a:pPr>
            <a:r>
              <a:rPr lang="en-PH" sz="975">
                <a:latin typeface="Montserrat"/>
                <a:ea typeface="Montserrat"/>
                <a:cs typeface="Montserrat"/>
                <a:sym typeface="Montserrat"/>
              </a:rPr>
              <a:t>The internal audit unit shall focus on the performance of their functions consistent with the Administrative Code of 1987, as amended, as reiterated in the NGICS, RPGIAM, IAM for LGUs,  other DBM issuances.</a:t>
            </a:r>
            <a:endParaRPr sz="975">
              <a:latin typeface="Montserrat"/>
              <a:ea typeface="Montserrat"/>
              <a:cs typeface="Montserrat"/>
              <a:sym typeface="Montserrat"/>
            </a:endParaRPr>
          </a:p>
        </p:txBody>
      </p:sp>
      <p:sp>
        <p:nvSpPr>
          <p:cNvPr id="417" name="Google Shape;417;g20a328511d2_0_14"/>
          <p:cNvSpPr txBox="1"/>
          <p:nvPr/>
        </p:nvSpPr>
        <p:spPr>
          <a:xfrm>
            <a:off x="6806480" y="1287811"/>
            <a:ext cx="1653075" cy="1281090"/>
          </a:xfrm>
          <a:prstGeom prst="rect">
            <a:avLst/>
          </a:prstGeom>
          <a:noFill/>
          <a:ln>
            <a:noFill/>
          </a:ln>
        </p:spPr>
        <p:txBody>
          <a:bodyPr spcFirstLastPara="1" wrap="square" lIns="0" tIns="34275" rIns="0" bIns="34275" anchor="b" anchorCtr="0">
            <a:spAutoFit/>
          </a:bodyPr>
          <a:lstStyle/>
          <a:p>
            <a:pPr algn="ctr">
              <a:buSzPts val="1600"/>
            </a:pPr>
            <a:r>
              <a:rPr lang="en-PH" sz="1125">
                <a:latin typeface="Montserrat"/>
                <a:ea typeface="Montserrat"/>
                <a:cs typeface="Montserrat"/>
                <a:sym typeface="Montserrat"/>
              </a:rPr>
              <a:t>The internal audit unit should not perform non-internal audit functions, especially those that are in conflict with its post-audit functions.</a:t>
            </a:r>
            <a:endParaRPr sz="1125">
              <a:latin typeface="Montserrat"/>
              <a:ea typeface="Montserrat"/>
              <a:cs typeface="Montserrat"/>
              <a:sym typeface="Montserrat"/>
            </a:endParaRPr>
          </a:p>
        </p:txBody>
      </p:sp>
      <p:sp>
        <p:nvSpPr>
          <p:cNvPr id="418" name="Google Shape;418;g20a328511d2_0_14"/>
          <p:cNvSpPr txBox="1"/>
          <p:nvPr/>
        </p:nvSpPr>
        <p:spPr>
          <a:xfrm>
            <a:off x="2031001" y="3367469"/>
            <a:ext cx="1733625" cy="1361881"/>
          </a:xfrm>
          <a:prstGeom prst="rect">
            <a:avLst/>
          </a:prstGeom>
          <a:noFill/>
          <a:ln>
            <a:noFill/>
          </a:ln>
        </p:spPr>
        <p:txBody>
          <a:bodyPr spcFirstLastPara="1" wrap="square" lIns="0" tIns="34275" rIns="0" bIns="34275" anchor="b" anchorCtr="0">
            <a:spAutoFit/>
          </a:bodyPr>
          <a:lstStyle/>
          <a:p>
            <a:pPr algn="ctr">
              <a:buSzPts val="1600"/>
            </a:pPr>
            <a:r>
              <a:rPr lang="en-PH" sz="1200">
                <a:latin typeface="Montserrat"/>
                <a:ea typeface="Montserrat"/>
                <a:cs typeface="Montserrat"/>
                <a:sym typeface="Montserrat"/>
              </a:rPr>
              <a:t>The conduct of audit shall adhere to the internal audit principles indicated in the IAM for LGUs, and the RPGIAM, as applicable.</a:t>
            </a:r>
            <a:endParaRPr sz="1125">
              <a:latin typeface="Montserrat"/>
              <a:ea typeface="Montserrat"/>
              <a:cs typeface="Montserrat"/>
              <a:sym typeface="Montserrat"/>
            </a:endParaRPr>
          </a:p>
        </p:txBody>
      </p:sp>
      <p:sp>
        <p:nvSpPr>
          <p:cNvPr id="419" name="Google Shape;419;g20a328511d2_0_14"/>
          <p:cNvSpPr txBox="1"/>
          <p:nvPr/>
        </p:nvSpPr>
        <p:spPr>
          <a:xfrm>
            <a:off x="5200181" y="3255138"/>
            <a:ext cx="1733625" cy="1361881"/>
          </a:xfrm>
          <a:prstGeom prst="rect">
            <a:avLst/>
          </a:prstGeom>
          <a:noFill/>
          <a:ln>
            <a:noFill/>
          </a:ln>
        </p:spPr>
        <p:txBody>
          <a:bodyPr spcFirstLastPara="1" wrap="square" lIns="0" tIns="34275" rIns="0" bIns="34275" anchor="b" anchorCtr="0">
            <a:spAutoFit/>
          </a:bodyPr>
          <a:lstStyle/>
          <a:p>
            <a:pPr algn="ctr">
              <a:buSzPts val="1600"/>
            </a:pPr>
            <a:r>
              <a:rPr lang="en-PH" sz="1200">
                <a:latin typeface="Montserrat"/>
                <a:ea typeface="Montserrat"/>
                <a:cs typeface="Montserrat"/>
                <a:sym typeface="Montserrat"/>
              </a:rPr>
              <a:t>All LGUs shall be guided by the delineation of the roles and responsibilities on internal control and internal audit.</a:t>
            </a:r>
            <a:endParaRPr sz="1200">
              <a:latin typeface="Montserrat"/>
              <a:ea typeface="Montserrat"/>
              <a:cs typeface="Montserrat"/>
              <a:sym typeface="Montserrat"/>
            </a:endParaRPr>
          </a:p>
        </p:txBody>
      </p:sp>
    </p:spTree>
    <p:extLst>
      <p:ext uri="{BB962C8B-B14F-4D97-AF65-F5344CB8AC3E}">
        <p14:creationId xmlns:p14="http://schemas.microsoft.com/office/powerpoint/2010/main" val="12241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
                                        </p:tgtEl>
                                        <p:attrNameLst>
                                          <p:attrName>style.visibility</p:attrName>
                                        </p:attrNameLst>
                                      </p:cBhvr>
                                      <p:to>
                                        <p:strVal val="visible"/>
                                      </p:to>
                                    </p:set>
                                    <p:animEffect transition="in" filter="fade">
                                      <p:cBhvr>
                                        <p:cTn id="7" dur="500"/>
                                        <p:tgtEl>
                                          <p:spTgt spid="410"/>
                                        </p:tgtEl>
                                      </p:cBhvr>
                                    </p:animEffect>
                                  </p:childTnLst>
                                </p:cTn>
                              </p:par>
                              <p:par>
                                <p:cTn id="8" presetID="10" presetClass="entr" presetSubtype="0" fill="hold" nodeType="withEffect">
                                  <p:stCondLst>
                                    <p:cond delay="0"/>
                                  </p:stCondLst>
                                  <p:childTnLst>
                                    <p:set>
                                      <p:cBhvr>
                                        <p:cTn id="9" dur="1" fill="hold">
                                          <p:stCondLst>
                                            <p:cond delay="0"/>
                                          </p:stCondLst>
                                        </p:cTn>
                                        <p:tgtEl>
                                          <p:spTgt spid="414"/>
                                        </p:tgtEl>
                                        <p:attrNameLst>
                                          <p:attrName>style.visibility</p:attrName>
                                        </p:attrNameLst>
                                      </p:cBhvr>
                                      <p:to>
                                        <p:strVal val="visible"/>
                                      </p:to>
                                    </p:set>
                                    <p:animEffect transition="in" filter="fade">
                                      <p:cBhvr>
                                        <p:cTn id="10" dur="500"/>
                                        <p:tgtEl>
                                          <p:spTgt spid="4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9"/>
                                        </p:tgtEl>
                                        <p:attrNameLst>
                                          <p:attrName>style.visibility</p:attrName>
                                        </p:attrNameLst>
                                      </p:cBhvr>
                                      <p:to>
                                        <p:strVal val="visible"/>
                                      </p:to>
                                    </p:set>
                                    <p:animEffect transition="in" filter="fade">
                                      <p:cBhvr>
                                        <p:cTn id="15" dur="500"/>
                                        <p:tgtEl>
                                          <p:spTgt spid="409"/>
                                        </p:tgtEl>
                                      </p:cBhvr>
                                    </p:animEffect>
                                  </p:childTnLst>
                                </p:cTn>
                              </p:par>
                              <p:par>
                                <p:cTn id="16" presetID="10" presetClass="entr" presetSubtype="0" fill="hold" nodeType="withEffect">
                                  <p:stCondLst>
                                    <p:cond delay="0"/>
                                  </p:stCondLst>
                                  <p:childTnLst>
                                    <p:set>
                                      <p:cBhvr>
                                        <p:cTn id="17" dur="1" fill="hold">
                                          <p:stCondLst>
                                            <p:cond delay="0"/>
                                          </p:stCondLst>
                                        </p:cTn>
                                        <p:tgtEl>
                                          <p:spTgt spid="416"/>
                                        </p:tgtEl>
                                        <p:attrNameLst>
                                          <p:attrName>style.visibility</p:attrName>
                                        </p:attrNameLst>
                                      </p:cBhvr>
                                      <p:to>
                                        <p:strVal val="visible"/>
                                      </p:to>
                                    </p:set>
                                    <p:animEffect transition="in" filter="fade">
                                      <p:cBhvr>
                                        <p:cTn id="18" dur="500"/>
                                        <p:tgtEl>
                                          <p:spTgt spid="4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11"/>
                                        </p:tgtEl>
                                        <p:attrNameLst>
                                          <p:attrName>style.visibility</p:attrName>
                                        </p:attrNameLst>
                                      </p:cBhvr>
                                      <p:to>
                                        <p:strVal val="visible"/>
                                      </p:to>
                                    </p:set>
                                    <p:animEffect transition="in" filter="fade">
                                      <p:cBhvr>
                                        <p:cTn id="23" dur="500"/>
                                        <p:tgtEl>
                                          <p:spTgt spid="411"/>
                                        </p:tgtEl>
                                      </p:cBhvr>
                                    </p:animEffect>
                                  </p:childTnLst>
                                </p:cTn>
                              </p:par>
                              <p:par>
                                <p:cTn id="24" presetID="10" presetClass="entr" presetSubtype="0" fill="hold" nodeType="withEffect">
                                  <p:stCondLst>
                                    <p:cond delay="0"/>
                                  </p:stCondLst>
                                  <p:childTnLst>
                                    <p:set>
                                      <p:cBhvr>
                                        <p:cTn id="25" dur="1" fill="hold">
                                          <p:stCondLst>
                                            <p:cond delay="0"/>
                                          </p:stCondLst>
                                        </p:cTn>
                                        <p:tgtEl>
                                          <p:spTgt spid="417"/>
                                        </p:tgtEl>
                                        <p:attrNameLst>
                                          <p:attrName>style.visibility</p:attrName>
                                        </p:attrNameLst>
                                      </p:cBhvr>
                                      <p:to>
                                        <p:strVal val="visible"/>
                                      </p:to>
                                    </p:set>
                                    <p:animEffect transition="in" filter="fade">
                                      <p:cBhvr>
                                        <p:cTn id="26" dur="500"/>
                                        <p:tgtEl>
                                          <p:spTgt spid="4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12"/>
                                        </p:tgtEl>
                                        <p:attrNameLst>
                                          <p:attrName>style.visibility</p:attrName>
                                        </p:attrNameLst>
                                      </p:cBhvr>
                                      <p:to>
                                        <p:strVal val="visible"/>
                                      </p:to>
                                    </p:set>
                                    <p:animEffect transition="in" filter="fade">
                                      <p:cBhvr>
                                        <p:cTn id="31" dur="500"/>
                                        <p:tgtEl>
                                          <p:spTgt spid="412"/>
                                        </p:tgtEl>
                                      </p:cBhvr>
                                    </p:animEffect>
                                  </p:childTnLst>
                                </p:cTn>
                              </p:par>
                              <p:par>
                                <p:cTn id="32" presetID="10" presetClass="entr" presetSubtype="0" fill="hold" nodeType="withEffect">
                                  <p:stCondLst>
                                    <p:cond delay="0"/>
                                  </p:stCondLst>
                                  <p:childTnLst>
                                    <p:set>
                                      <p:cBhvr>
                                        <p:cTn id="33" dur="1" fill="hold">
                                          <p:stCondLst>
                                            <p:cond delay="0"/>
                                          </p:stCondLst>
                                        </p:cTn>
                                        <p:tgtEl>
                                          <p:spTgt spid="418"/>
                                        </p:tgtEl>
                                        <p:attrNameLst>
                                          <p:attrName>style.visibility</p:attrName>
                                        </p:attrNameLst>
                                      </p:cBhvr>
                                      <p:to>
                                        <p:strVal val="visible"/>
                                      </p:to>
                                    </p:set>
                                    <p:animEffect transition="in" filter="fade">
                                      <p:cBhvr>
                                        <p:cTn id="34" dur="500"/>
                                        <p:tgtEl>
                                          <p:spTgt spid="4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13"/>
                                        </p:tgtEl>
                                        <p:attrNameLst>
                                          <p:attrName>style.visibility</p:attrName>
                                        </p:attrNameLst>
                                      </p:cBhvr>
                                      <p:to>
                                        <p:strVal val="visible"/>
                                      </p:to>
                                    </p:set>
                                    <p:animEffect transition="in" filter="fade">
                                      <p:cBhvr>
                                        <p:cTn id="39" dur="500"/>
                                        <p:tgtEl>
                                          <p:spTgt spid="413"/>
                                        </p:tgtEl>
                                      </p:cBhvr>
                                    </p:animEffect>
                                  </p:childTnLst>
                                </p:cTn>
                              </p:par>
                              <p:par>
                                <p:cTn id="40" presetID="10" presetClass="entr" presetSubtype="0" fill="hold" nodeType="withEffect">
                                  <p:stCondLst>
                                    <p:cond delay="0"/>
                                  </p:stCondLst>
                                  <p:childTnLst>
                                    <p:set>
                                      <p:cBhvr>
                                        <p:cTn id="41" dur="1" fill="hold">
                                          <p:stCondLst>
                                            <p:cond delay="0"/>
                                          </p:stCondLst>
                                        </p:cTn>
                                        <p:tgtEl>
                                          <p:spTgt spid="419"/>
                                        </p:tgtEl>
                                        <p:attrNameLst>
                                          <p:attrName>style.visibility</p:attrName>
                                        </p:attrNameLst>
                                      </p:cBhvr>
                                      <p:to>
                                        <p:strVal val="visible"/>
                                      </p:to>
                                    </p:set>
                                    <p:animEffect transition="in" filter="fade">
                                      <p:cBhvr>
                                        <p:cTn id="42" dur="500"/>
                                        <p:tgtEl>
                                          <p:spTgt spid="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g2218308d57d_0_132"/>
          <p:cNvSpPr txBox="1">
            <a:spLocks noGrp="1"/>
          </p:cNvSpPr>
          <p:nvPr>
            <p:ph type="ctrTitle"/>
          </p:nvPr>
        </p:nvSpPr>
        <p:spPr>
          <a:xfrm>
            <a:off x="279156" y="2854910"/>
            <a:ext cx="4389525" cy="535500"/>
          </a:xfrm>
          <a:prstGeom prst="rect">
            <a:avLst/>
          </a:prstGeom>
          <a:noFill/>
          <a:ln>
            <a:noFill/>
          </a:ln>
        </p:spPr>
        <p:txBody>
          <a:bodyPr spcFirstLastPara="1" wrap="square" lIns="68569" tIns="34275" rIns="68569" bIns="34275" anchor="b" anchorCtr="0">
            <a:normAutofit fontScale="90000"/>
          </a:bodyPr>
          <a:lstStyle/>
          <a:p>
            <a:pPr>
              <a:lnSpc>
                <a:spcPct val="90000"/>
              </a:lnSpc>
              <a:buSzPct val="111111"/>
            </a:pPr>
            <a:endParaRPr/>
          </a:p>
        </p:txBody>
      </p:sp>
      <p:sp>
        <p:nvSpPr>
          <p:cNvPr id="425" name="Google Shape;425;g2218308d57d_0_132"/>
          <p:cNvSpPr txBox="1">
            <a:spLocks noGrp="1"/>
          </p:cNvSpPr>
          <p:nvPr>
            <p:ph type="subTitle" idx="1"/>
          </p:nvPr>
        </p:nvSpPr>
        <p:spPr>
          <a:xfrm>
            <a:off x="279156" y="3492836"/>
            <a:ext cx="4389525" cy="371475"/>
          </a:xfrm>
          <a:prstGeom prst="rect">
            <a:avLst/>
          </a:prstGeom>
          <a:noFill/>
          <a:ln>
            <a:noFill/>
          </a:ln>
        </p:spPr>
        <p:txBody>
          <a:bodyPr spcFirstLastPara="1" wrap="square" lIns="68569" tIns="34275" rIns="68569" bIns="34275" anchor="t" anchorCtr="0">
            <a:normAutofit fontScale="62500" lnSpcReduction="20000"/>
          </a:bodyPr>
          <a:lstStyle/>
          <a:p>
            <a:pPr marL="0" indent="0">
              <a:lnSpc>
                <a:spcPct val="90000"/>
              </a:lnSpc>
              <a:spcBef>
                <a:spcPts val="750"/>
              </a:spcBef>
              <a:buSzPts val="2400"/>
            </a:pPr>
            <a:endParaRPr/>
          </a:p>
        </p:txBody>
      </p:sp>
      <p:sp>
        <p:nvSpPr>
          <p:cNvPr id="426" name="Google Shape;426;g2218308d57d_0_132"/>
          <p:cNvSpPr/>
          <p:nvPr/>
        </p:nvSpPr>
        <p:spPr>
          <a:xfrm>
            <a:off x="0" y="-3713"/>
            <a:ext cx="9144000" cy="5150925"/>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p>
        </p:txBody>
      </p:sp>
      <p:pic>
        <p:nvPicPr>
          <p:cNvPr id="427" name="Google Shape;427;g2218308d57d_0_132"/>
          <p:cNvPicPr preferRelativeResize="0"/>
          <p:nvPr/>
        </p:nvPicPr>
        <p:blipFill rotWithShape="1">
          <a:blip r:embed="rId3">
            <a:alphaModFix/>
          </a:blip>
          <a:srcRect/>
          <a:stretch/>
        </p:blipFill>
        <p:spPr>
          <a:xfrm>
            <a:off x="8349560" y="70574"/>
            <a:ext cx="677531" cy="677513"/>
          </a:xfrm>
          <a:prstGeom prst="rect">
            <a:avLst/>
          </a:prstGeom>
          <a:noFill/>
          <a:ln>
            <a:noFill/>
          </a:ln>
        </p:spPr>
      </p:pic>
      <p:pic>
        <p:nvPicPr>
          <p:cNvPr id="428" name="Google Shape;428;g2218308d57d_0_132"/>
          <p:cNvPicPr preferRelativeResize="0"/>
          <p:nvPr/>
        </p:nvPicPr>
        <p:blipFill rotWithShape="1">
          <a:blip r:embed="rId4">
            <a:alphaModFix/>
          </a:blip>
          <a:srcRect/>
          <a:stretch/>
        </p:blipFill>
        <p:spPr>
          <a:xfrm>
            <a:off x="947550" y="0"/>
            <a:ext cx="238013" cy="3707326"/>
          </a:xfrm>
          <a:prstGeom prst="rect">
            <a:avLst/>
          </a:prstGeom>
          <a:noFill/>
          <a:ln>
            <a:noFill/>
          </a:ln>
        </p:spPr>
      </p:pic>
      <p:pic>
        <p:nvPicPr>
          <p:cNvPr id="429" name="Google Shape;429;g2218308d57d_0_132"/>
          <p:cNvPicPr preferRelativeResize="0"/>
          <p:nvPr/>
        </p:nvPicPr>
        <p:blipFill rotWithShape="1">
          <a:blip r:embed="rId5">
            <a:alphaModFix/>
          </a:blip>
          <a:srcRect/>
          <a:stretch/>
        </p:blipFill>
        <p:spPr>
          <a:xfrm>
            <a:off x="327506" y="-3713"/>
            <a:ext cx="771525" cy="3707325"/>
          </a:xfrm>
          <a:prstGeom prst="rect">
            <a:avLst/>
          </a:prstGeom>
          <a:noFill/>
          <a:ln w="9525" cap="flat" cmpd="sng">
            <a:solidFill>
              <a:schemeClr val="lt1"/>
            </a:solidFill>
            <a:prstDash val="solid"/>
            <a:round/>
            <a:headEnd type="none" w="sm" len="sm"/>
            <a:tailEnd type="none" w="sm" len="sm"/>
          </a:ln>
        </p:spPr>
      </p:pic>
      <p:pic>
        <p:nvPicPr>
          <p:cNvPr id="430" name="Google Shape;430;g2218308d57d_0_132"/>
          <p:cNvPicPr preferRelativeResize="0"/>
          <p:nvPr/>
        </p:nvPicPr>
        <p:blipFill rotWithShape="1">
          <a:blip r:embed="rId6">
            <a:alphaModFix/>
          </a:blip>
          <a:srcRect/>
          <a:stretch/>
        </p:blipFill>
        <p:spPr>
          <a:xfrm>
            <a:off x="26119" y="3116494"/>
            <a:ext cx="1340775" cy="1100250"/>
          </a:xfrm>
          <a:prstGeom prst="ellipse">
            <a:avLst/>
          </a:prstGeom>
          <a:noFill/>
          <a:ln w="9525" cap="flat" cmpd="sng">
            <a:solidFill>
              <a:schemeClr val="lt1"/>
            </a:solidFill>
            <a:prstDash val="solid"/>
            <a:round/>
            <a:headEnd type="none" w="sm" len="sm"/>
            <a:tailEnd type="none" w="sm" len="sm"/>
          </a:ln>
        </p:spPr>
      </p:pic>
      <p:sp>
        <p:nvSpPr>
          <p:cNvPr id="431" name="Google Shape;431;g2218308d57d_0_132"/>
          <p:cNvSpPr txBox="1">
            <a:spLocks noGrp="1"/>
          </p:cNvSpPr>
          <p:nvPr>
            <p:ph type="ctrTitle"/>
          </p:nvPr>
        </p:nvSpPr>
        <p:spPr>
          <a:xfrm>
            <a:off x="1773994" y="2134575"/>
            <a:ext cx="6678900" cy="1353375"/>
          </a:xfrm>
          <a:prstGeom prst="rect">
            <a:avLst/>
          </a:prstGeom>
          <a:solidFill>
            <a:schemeClr val="lt1"/>
          </a:solidFill>
          <a:ln>
            <a:noFill/>
          </a:ln>
        </p:spPr>
        <p:txBody>
          <a:bodyPr spcFirstLastPara="1" wrap="square" lIns="68569" tIns="34275" rIns="68569" bIns="34275" anchor="b" anchorCtr="0">
            <a:noAutofit/>
          </a:bodyPr>
          <a:lstStyle/>
          <a:p>
            <a:pPr>
              <a:buSzPts val="1100"/>
            </a:pPr>
            <a:r>
              <a:rPr lang="en-PH" sz="2535" b="1">
                <a:solidFill>
                  <a:srgbClr val="2E4199"/>
                </a:solidFill>
                <a:latin typeface="Montserrat"/>
                <a:ea typeface="Montserrat"/>
                <a:cs typeface="Montserrat"/>
                <a:sym typeface="Montserrat"/>
              </a:rPr>
              <a:t>DBM EFFORTS ON THE REVISION OF </a:t>
            </a:r>
            <a:endParaRPr sz="2535" b="1">
              <a:solidFill>
                <a:srgbClr val="2E4199"/>
              </a:solidFill>
              <a:latin typeface="Montserrat"/>
              <a:ea typeface="Montserrat"/>
              <a:cs typeface="Montserrat"/>
              <a:sym typeface="Montserrat"/>
            </a:endParaRPr>
          </a:p>
          <a:p>
            <a:pPr>
              <a:buSzPts val="1100"/>
            </a:pPr>
            <a:r>
              <a:rPr lang="en-PH" sz="2535" b="1">
                <a:solidFill>
                  <a:srgbClr val="2E4199"/>
                </a:solidFill>
                <a:latin typeface="Montserrat"/>
                <a:ea typeface="Montserrat"/>
                <a:cs typeface="Montserrat"/>
                <a:sym typeface="Montserrat"/>
              </a:rPr>
              <a:t>THE 2016 INTERNAL AUDIT MANUAL </a:t>
            </a:r>
            <a:endParaRPr sz="2535" b="1">
              <a:solidFill>
                <a:srgbClr val="2E4199"/>
              </a:solidFill>
              <a:latin typeface="Montserrat"/>
              <a:ea typeface="Montserrat"/>
              <a:cs typeface="Montserrat"/>
              <a:sym typeface="Montserrat"/>
            </a:endParaRPr>
          </a:p>
          <a:p>
            <a:pPr>
              <a:buSzPts val="1100"/>
            </a:pPr>
            <a:r>
              <a:rPr lang="en-PH" sz="2535" b="1">
                <a:solidFill>
                  <a:srgbClr val="2E4199"/>
                </a:solidFill>
                <a:latin typeface="Montserrat"/>
                <a:ea typeface="Montserrat"/>
                <a:cs typeface="Montserrat"/>
                <a:sym typeface="Montserrat"/>
              </a:rPr>
              <a:t>FOR LGUs</a:t>
            </a:r>
            <a:endParaRPr sz="2535" b="1">
              <a:solidFill>
                <a:srgbClr val="2E4199"/>
              </a:solidFill>
              <a:latin typeface="Montserrat"/>
              <a:ea typeface="Montserrat"/>
              <a:cs typeface="Montserrat"/>
              <a:sym typeface="Montserrat"/>
            </a:endParaRPr>
          </a:p>
        </p:txBody>
      </p:sp>
      <p:sp>
        <p:nvSpPr>
          <p:cNvPr id="432" name="Google Shape;432;g2218308d57d_0_132"/>
          <p:cNvSpPr txBox="1"/>
          <p:nvPr/>
        </p:nvSpPr>
        <p:spPr>
          <a:xfrm>
            <a:off x="1366856" y="1282313"/>
            <a:ext cx="7143750" cy="769050"/>
          </a:xfrm>
          <a:prstGeom prst="rect">
            <a:avLst/>
          </a:prstGeom>
          <a:noFill/>
          <a:ln>
            <a:noFill/>
          </a:ln>
        </p:spPr>
        <p:txBody>
          <a:bodyPr spcFirstLastPara="1" wrap="square" lIns="68569" tIns="34275" rIns="68569" bIns="34275" anchor="b" anchorCtr="0">
            <a:normAutofit/>
          </a:bodyPr>
          <a:lstStyle/>
          <a:p>
            <a:pPr algn="ctr">
              <a:lnSpc>
                <a:spcPct val="90000"/>
              </a:lnSpc>
              <a:buSzPts val="5000"/>
            </a:pPr>
            <a:r>
              <a:rPr lang="en-PH" sz="3750" b="1">
                <a:solidFill>
                  <a:srgbClr val="FF9900"/>
                </a:solidFill>
                <a:latin typeface="Montserrat"/>
                <a:ea typeface="Montserrat"/>
                <a:cs typeface="Montserrat"/>
                <a:sym typeface="Montserrat"/>
              </a:rPr>
              <a:t>04</a:t>
            </a:r>
            <a:endParaRPr sz="3750" b="1">
              <a:solidFill>
                <a:srgbClr val="FF9900"/>
              </a:solidFill>
              <a:latin typeface="Montserrat"/>
              <a:ea typeface="Montserrat"/>
              <a:cs typeface="Montserrat"/>
              <a:sym typeface="Montserrat"/>
            </a:endParaRPr>
          </a:p>
        </p:txBody>
      </p:sp>
    </p:spTree>
    <p:extLst>
      <p:ext uri="{BB962C8B-B14F-4D97-AF65-F5344CB8AC3E}">
        <p14:creationId xmlns:p14="http://schemas.microsoft.com/office/powerpoint/2010/main" val="6476519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g23f87b2720f_0_591"/>
          <p:cNvPicPr preferRelativeResize="0"/>
          <p:nvPr/>
        </p:nvPicPr>
        <p:blipFill rotWithShape="1">
          <a:blip r:embed="rId3">
            <a:alphaModFix/>
          </a:blip>
          <a:srcRect/>
          <a:stretch/>
        </p:blipFill>
        <p:spPr>
          <a:xfrm>
            <a:off x="13875" y="1045838"/>
            <a:ext cx="9144000" cy="3628744"/>
          </a:xfrm>
          <a:prstGeom prst="rect">
            <a:avLst/>
          </a:prstGeom>
          <a:noFill/>
          <a:ln>
            <a:noFill/>
          </a:ln>
        </p:spPr>
      </p:pic>
      <p:sp>
        <p:nvSpPr>
          <p:cNvPr id="438" name="Google Shape;438;g23f87b2720f_0_591"/>
          <p:cNvSpPr txBox="1"/>
          <p:nvPr/>
        </p:nvSpPr>
        <p:spPr>
          <a:xfrm>
            <a:off x="8842163" y="2063349"/>
            <a:ext cx="2564325" cy="300052"/>
          </a:xfrm>
          <a:prstGeom prst="rect">
            <a:avLst/>
          </a:prstGeom>
          <a:noFill/>
          <a:ln>
            <a:noFill/>
          </a:ln>
        </p:spPr>
        <p:txBody>
          <a:bodyPr spcFirstLastPara="1" wrap="square" lIns="0" tIns="34275" rIns="0" bIns="34275" anchor="b" anchorCtr="0">
            <a:spAutoFit/>
          </a:bodyPr>
          <a:lstStyle/>
          <a:p>
            <a:pPr>
              <a:buSzPts val="2000"/>
            </a:pPr>
            <a:endParaRPr sz="1500">
              <a:latin typeface="Tahoma"/>
              <a:ea typeface="Tahoma"/>
              <a:cs typeface="Tahoma"/>
              <a:sym typeface="Tahoma"/>
            </a:endParaRPr>
          </a:p>
        </p:txBody>
      </p:sp>
      <p:pic>
        <p:nvPicPr>
          <p:cNvPr id="439" name="Google Shape;439;g23f87b2720f_0_591"/>
          <p:cNvPicPr preferRelativeResize="0"/>
          <p:nvPr/>
        </p:nvPicPr>
        <p:blipFill rotWithShape="1">
          <a:blip r:embed="rId4">
            <a:alphaModFix/>
          </a:blip>
          <a:srcRect/>
          <a:stretch/>
        </p:blipFill>
        <p:spPr>
          <a:xfrm>
            <a:off x="1334206" y="1747917"/>
            <a:ext cx="1383018" cy="1383018"/>
          </a:xfrm>
          <a:prstGeom prst="rect">
            <a:avLst/>
          </a:prstGeom>
          <a:noFill/>
          <a:ln>
            <a:noFill/>
          </a:ln>
        </p:spPr>
      </p:pic>
      <p:sp>
        <p:nvSpPr>
          <p:cNvPr id="440" name="Google Shape;440;g23f87b2720f_0_591"/>
          <p:cNvSpPr txBox="1"/>
          <p:nvPr/>
        </p:nvSpPr>
        <p:spPr>
          <a:xfrm>
            <a:off x="1205681" y="3374982"/>
            <a:ext cx="1712925" cy="975825"/>
          </a:xfrm>
          <a:prstGeom prst="rect">
            <a:avLst/>
          </a:prstGeom>
          <a:noFill/>
          <a:ln>
            <a:noFill/>
          </a:ln>
        </p:spPr>
        <p:txBody>
          <a:bodyPr spcFirstLastPara="1" wrap="square" lIns="68569" tIns="34275" rIns="68569" bIns="34275" anchor="ctr" anchorCtr="0">
            <a:noAutofit/>
          </a:bodyPr>
          <a:lstStyle/>
          <a:p>
            <a:pPr algn="ctr">
              <a:buSzPts val="1500"/>
            </a:pPr>
            <a:r>
              <a:rPr lang="en-PH" sz="1275">
                <a:solidFill>
                  <a:schemeClr val="dk1"/>
                </a:solidFill>
                <a:latin typeface="Montserrat"/>
                <a:ea typeface="Montserrat"/>
                <a:cs typeface="Montserrat"/>
                <a:sym typeface="Montserrat"/>
              </a:rPr>
              <a:t>Delineation of roles and responsibilities of various key players in the LGU</a:t>
            </a:r>
            <a:endParaRPr sz="1275">
              <a:latin typeface="Montserrat"/>
              <a:ea typeface="Montserrat"/>
              <a:cs typeface="Montserrat"/>
              <a:sym typeface="Montserrat"/>
            </a:endParaRPr>
          </a:p>
        </p:txBody>
      </p:sp>
      <p:pic>
        <p:nvPicPr>
          <p:cNvPr id="441" name="Google Shape;441;g23f87b2720f_0_591"/>
          <p:cNvPicPr preferRelativeResize="0"/>
          <p:nvPr/>
        </p:nvPicPr>
        <p:blipFill rotWithShape="1">
          <a:blip r:embed="rId5">
            <a:alphaModFix/>
          </a:blip>
          <a:srcRect/>
          <a:stretch/>
        </p:blipFill>
        <p:spPr>
          <a:xfrm>
            <a:off x="3642497" y="1774800"/>
            <a:ext cx="1756942" cy="1362861"/>
          </a:xfrm>
          <a:prstGeom prst="rect">
            <a:avLst/>
          </a:prstGeom>
          <a:noFill/>
          <a:ln>
            <a:noFill/>
          </a:ln>
        </p:spPr>
      </p:pic>
      <p:sp>
        <p:nvSpPr>
          <p:cNvPr id="442" name="Google Shape;442;g23f87b2720f_0_591"/>
          <p:cNvSpPr txBox="1"/>
          <p:nvPr/>
        </p:nvSpPr>
        <p:spPr>
          <a:xfrm>
            <a:off x="3721650" y="3374981"/>
            <a:ext cx="1769400" cy="975825"/>
          </a:xfrm>
          <a:prstGeom prst="rect">
            <a:avLst/>
          </a:prstGeom>
          <a:noFill/>
          <a:ln>
            <a:noFill/>
          </a:ln>
        </p:spPr>
        <p:txBody>
          <a:bodyPr spcFirstLastPara="1" wrap="square" lIns="68569" tIns="34275" rIns="68569" bIns="34275" anchor="ctr" anchorCtr="0">
            <a:noAutofit/>
          </a:bodyPr>
          <a:lstStyle/>
          <a:p>
            <a:pPr algn="ctr">
              <a:buSzPts val="1500"/>
            </a:pPr>
            <a:r>
              <a:rPr lang="en-PH" sz="1275">
                <a:solidFill>
                  <a:schemeClr val="dk1"/>
                </a:solidFill>
                <a:latin typeface="Montserrat"/>
                <a:ea typeface="Montserrat"/>
                <a:cs typeface="Montserrat"/>
                <a:sym typeface="Montserrat"/>
              </a:rPr>
              <a:t>Improvement in the communication between the internal audit unit and its principal</a:t>
            </a:r>
            <a:endParaRPr sz="1275">
              <a:solidFill>
                <a:schemeClr val="dk1"/>
              </a:solidFill>
              <a:latin typeface="Montserrat"/>
              <a:ea typeface="Montserrat"/>
              <a:cs typeface="Montserrat"/>
              <a:sym typeface="Montserrat"/>
            </a:endParaRPr>
          </a:p>
        </p:txBody>
      </p:sp>
      <p:pic>
        <p:nvPicPr>
          <p:cNvPr id="443" name="Google Shape;443;g23f87b2720f_0_591"/>
          <p:cNvPicPr preferRelativeResize="0"/>
          <p:nvPr/>
        </p:nvPicPr>
        <p:blipFill rotWithShape="1">
          <a:blip r:embed="rId6">
            <a:alphaModFix/>
          </a:blip>
          <a:srcRect/>
          <a:stretch/>
        </p:blipFill>
        <p:spPr>
          <a:xfrm>
            <a:off x="6263622" y="1752701"/>
            <a:ext cx="1446418" cy="1407060"/>
          </a:xfrm>
          <a:prstGeom prst="rect">
            <a:avLst/>
          </a:prstGeom>
          <a:noFill/>
          <a:ln>
            <a:noFill/>
          </a:ln>
        </p:spPr>
      </p:pic>
      <p:sp>
        <p:nvSpPr>
          <p:cNvPr id="444" name="Google Shape;444;g23f87b2720f_0_591"/>
          <p:cNvSpPr txBox="1"/>
          <p:nvPr/>
        </p:nvSpPr>
        <p:spPr>
          <a:xfrm>
            <a:off x="6244669" y="3317832"/>
            <a:ext cx="1712925" cy="975825"/>
          </a:xfrm>
          <a:prstGeom prst="rect">
            <a:avLst/>
          </a:prstGeom>
          <a:noFill/>
          <a:ln>
            <a:noFill/>
          </a:ln>
        </p:spPr>
        <p:txBody>
          <a:bodyPr spcFirstLastPara="1" wrap="square" lIns="68569" tIns="34275" rIns="68569" bIns="34275" anchor="ctr" anchorCtr="0">
            <a:noAutofit/>
          </a:bodyPr>
          <a:lstStyle/>
          <a:p>
            <a:pPr algn="ctr">
              <a:buSzPts val="1500"/>
            </a:pPr>
            <a:r>
              <a:rPr lang="en-PH" sz="1275">
                <a:solidFill>
                  <a:schemeClr val="dk1"/>
                </a:solidFill>
                <a:latin typeface="Montserrat"/>
                <a:ea typeface="Montserrat"/>
                <a:cs typeface="Montserrat"/>
                <a:sym typeface="Montserrat"/>
              </a:rPr>
              <a:t>Concrete examples of the various types of audits </a:t>
            </a:r>
            <a:endParaRPr sz="1275">
              <a:solidFill>
                <a:schemeClr val="dk1"/>
              </a:solidFill>
              <a:latin typeface="Montserrat"/>
              <a:ea typeface="Montserrat"/>
              <a:cs typeface="Montserrat"/>
              <a:sym typeface="Montserrat"/>
            </a:endParaRPr>
          </a:p>
        </p:txBody>
      </p:sp>
      <p:sp>
        <p:nvSpPr>
          <p:cNvPr id="445" name="Google Shape;445;g23f87b2720f_0_591"/>
          <p:cNvSpPr txBox="1"/>
          <p:nvPr/>
        </p:nvSpPr>
        <p:spPr>
          <a:xfrm>
            <a:off x="242156" y="290681"/>
            <a:ext cx="8604225" cy="411075"/>
          </a:xfrm>
          <a:prstGeom prst="rect">
            <a:avLst/>
          </a:prstGeom>
          <a:noFill/>
          <a:ln>
            <a:noFill/>
          </a:ln>
        </p:spPr>
        <p:txBody>
          <a:bodyPr spcFirstLastPara="1" wrap="square" lIns="68569" tIns="34275" rIns="68569" bIns="34275" anchor="b" anchorCtr="0">
            <a:noAutofit/>
          </a:bodyPr>
          <a:lstStyle/>
          <a:p>
            <a:pPr algn="ctr">
              <a:lnSpc>
                <a:spcPct val="90000"/>
              </a:lnSpc>
              <a:buSzPts val="3600"/>
            </a:pPr>
            <a:r>
              <a:rPr lang="en-PH" sz="2850" b="1">
                <a:solidFill>
                  <a:schemeClr val="dk1"/>
                </a:solidFill>
                <a:latin typeface="Montserrat"/>
                <a:ea typeface="Montserrat"/>
                <a:cs typeface="Montserrat"/>
                <a:sym typeface="Montserrat"/>
              </a:rPr>
              <a:t>Salient Features of the Revised IAM for LGUs</a:t>
            </a:r>
            <a:endParaRPr sz="2850" b="1">
              <a:latin typeface="Montserrat"/>
              <a:ea typeface="Montserrat"/>
              <a:cs typeface="Montserrat"/>
              <a:sym typeface="Montserrat"/>
            </a:endParaRPr>
          </a:p>
        </p:txBody>
      </p:sp>
    </p:spTree>
    <p:extLst>
      <p:ext uri="{BB962C8B-B14F-4D97-AF65-F5344CB8AC3E}">
        <p14:creationId xmlns:p14="http://schemas.microsoft.com/office/powerpoint/2010/main" val="24907787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0" name="Google Shape;450;g23f87b2720f_0_606"/>
          <p:cNvPicPr preferRelativeResize="0"/>
          <p:nvPr/>
        </p:nvPicPr>
        <p:blipFill rotWithShape="1">
          <a:blip r:embed="rId3">
            <a:alphaModFix/>
          </a:blip>
          <a:srcRect/>
          <a:stretch/>
        </p:blipFill>
        <p:spPr>
          <a:xfrm>
            <a:off x="13875" y="1045838"/>
            <a:ext cx="9144000" cy="3628744"/>
          </a:xfrm>
          <a:prstGeom prst="rect">
            <a:avLst/>
          </a:prstGeom>
          <a:noFill/>
          <a:ln>
            <a:noFill/>
          </a:ln>
        </p:spPr>
      </p:pic>
      <p:sp>
        <p:nvSpPr>
          <p:cNvPr id="451" name="Google Shape;451;g23f87b2720f_0_606"/>
          <p:cNvSpPr txBox="1"/>
          <p:nvPr/>
        </p:nvSpPr>
        <p:spPr>
          <a:xfrm>
            <a:off x="3680569" y="4734399"/>
            <a:ext cx="2878650" cy="300052"/>
          </a:xfrm>
          <a:prstGeom prst="rect">
            <a:avLst/>
          </a:prstGeom>
          <a:noFill/>
          <a:ln>
            <a:noFill/>
          </a:ln>
        </p:spPr>
        <p:txBody>
          <a:bodyPr spcFirstLastPara="1" wrap="square" lIns="0" tIns="34275" rIns="0" bIns="34275" anchor="b" anchorCtr="0">
            <a:spAutoFit/>
          </a:bodyPr>
          <a:lstStyle/>
          <a:p>
            <a:pPr>
              <a:buSzPts val="2000"/>
            </a:pPr>
            <a:endParaRPr sz="1500" b="1">
              <a:latin typeface="Tahoma"/>
              <a:ea typeface="Tahoma"/>
              <a:cs typeface="Tahoma"/>
              <a:sym typeface="Tahoma"/>
            </a:endParaRPr>
          </a:p>
        </p:txBody>
      </p:sp>
      <p:sp>
        <p:nvSpPr>
          <p:cNvPr id="452" name="Google Shape;452;g23f87b2720f_0_606"/>
          <p:cNvSpPr txBox="1"/>
          <p:nvPr/>
        </p:nvSpPr>
        <p:spPr>
          <a:xfrm>
            <a:off x="242156" y="290681"/>
            <a:ext cx="8604225" cy="411075"/>
          </a:xfrm>
          <a:prstGeom prst="rect">
            <a:avLst/>
          </a:prstGeom>
          <a:noFill/>
          <a:ln>
            <a:noFill/>
          </a:ln>
        </p:spPr>
        <p:txBody>
          <a:bodyPr spcFirstLastPara="1" wrap="square" lIns="68569" tIns="34275" rIns="68569" bIns="34275" anchor="b" anchorCtr="0">
            <a:noAutofit/>
          </a:bodyPr>
          <a:lstStyle/>
          <a:p>
            <a:pPr algn="ctr">
              <a:lnSpc>
                <a:spcPct val="90000"/>
              </a:lnSpc>
              <a:buSzPts val="3600"/>
            </a:pPr>
            <a:r>
              <a:rPr lang="en-PH" sz="2850" b="1">
                <a:solidFill>
                  <a:schemeClr val="dk1"/>
                </a:solidFill>
                <a:latin typeface="Montserrat"/>
                <a:ea typeface="Montserrat"/>
                <a:cs typeface="Montserrat"/>
                <a:sym typeface="Montserrat"/>
              </a:rPr>
              <a:t>Salient Features of the Revised IAM for LGUs</a:t>
            </a:r>
            <a:endParaRPr sz="2850" b="1">
              <a:latin typeface="Montserrat"/>
              <a:ea typeface="Montserrat"/>
              <a:cs typeface="Montserrat"/>
              <a:sym typeface="Montserrat"/>
            </a:endParaRPr>
          </a:p>
        </p:txBody>
      </p:sp>
      <p:grpSp>
        <p:nvGrpSpPr>
          <p:cNvPr id="453" name="Google Shape;453;g23f87b2720f_0_606"/>
          <p:cNvGrpSpPr/>
          <p:nvPr/>
        </p:nvGrpSpPr>
        <p:grpSpPr>
          <a:xfrm>
            <a:off x="3614008" y="1547556"/>
            <a:ext cx="1978419" cy="1519082"/>
            <a:chOff x="6678126" y="2501062"/>
            <a:chExt cx="4701286" cy="3006000"/>
          </a:xfrm>
        </p:grpSpPr>
        <p:pic>
          <p:nvPicPr>
            <p:cNvPr id="454" name="Google Shape;454;g23f87b2720f_0_606"/>
            <p:cNvPicPr preferRelativeResize="0"/>
            <p:nvPr/>
          </p:nvPicPr>
          <p:blipFill rotWithShape="1">
            <a:blip r:embed="rId4">
              <a:alphaModFix/>
            </a:blip>
            <a:srcRect/>
            <a:stretch/>
          </p:blipFill>
          <p:spPr>
            <a:xfrm>
              <a:off x="8036961" y="2501062"/>
              <a:ext cx="3342451" cy="1962549"/>
            </a:xfrm>
            <a:prstGeom prst="rect">
              <a:avLst/>
            </a:prstGeom>
            <a:noFill/>
            <a:ln>
              <a:noFill/>
            </a:ln>
          </p:spPr>
        </p:pic>
        <p:pic>
          <p:nvPicPr>
            <p:cNvPr id="455" name="Google Shape;455;g23f87b2720f_0_606"/>
            <p:cNvPicPr preferRelativeResize="0"/>
            <p:nvPr/>
          </p:nvPicPr>
          <p:blipFill rotWithShape="1">
            <a:blip r:embed="rId5">
              <a:alphaModFix/>
            </a:blip>
            <a:srcRect/>
            <a:stretch/>
          </p:blipFill>
          <p:spPr>
            <a:xfrm>
              <a:off x="8739934" y="3623637"/>
              <a:ext cx="2225850" cy="1883424"/>
            </a:xfrm>
            <a:prstGeom prst="rect">
              <a:avLst/>
            </a:prstGeom>
            <a:noFill/>
            <a:ln>
              <a:noFill/>
            </a:ln>
          </p:spPr>
        </p:pic>
        <p:pic>
          <p:nvPicPr>
            <p:cNvPr id="456" name="Google Shape;456;g23f87b2720f_0_606"/>
            <p:cNvPicPr preferRelativeResize="0"/>
            <p:nvPr/>
          </p:nvPicPr>
          <p:blipFill rotWithShape="1">
            <a:blip r:embed="rId6">
              <a:alphaModFix/>
            </a:blip>
            <a:srcRect/>
            <a:stretch/>
          </p:blipFill>
          <p:spPr>
            <a:xfrm>
              <a:off x="6678126" y="2522312"/>
              <a:ext cx="2368980" cy="2984750"/>
            </a:xfrm>
            <a:prstGeom prst="rect">
              <a:avLst/>
            </a:prstGeom>
            <a:noFill/>
            <a:ln>
              <a:noFill/>
            </a:ln>
          </p:spPr>
        </p:pic>
      </p:grpSp>
      <p:sp>
        <p:nvSpPr>
          <p:cNvPr id="457" name="Google Shape;457;g23f87b2720f_0_606"/>
          <p:cNvSpPr txBox="1"/>
          <p:nvPr/>
        </p:nvSpPr>
        <p:spPr>
          <a:xfrm>
            <a:off x="3680569" y="3260681"/>
            <a:ext cx="1809900" cy="975825"/>
          </a:xfrm>
          <a:prstGeom prst="rect">
            <a:avLst/>
          </a:prstGeom>
          <a:noFill/>
          <a:ln>
            <a:noFill/>
          </a:ln>
        </p:spPr>
        <p:txBody>
          <a:bodyPr spcFirstLastPara="1" wrap="square" lIns="68569" tIns="34275" rIns="68569" bIns="34275" anchor="ctr" anchorCtr="0">
            <a:noAutofit/>
          </a:bodyPr>
          <a:lstStyle/>
          <a:p>
            <a:pPr algn="ctr">
              <a:buSzPts val="1800"/>
            </a:pPr>
            <a:r>
              <a:rPr lang="en-PH" sz="1275">
                <a:solidFill>
                  <a:schemeClr val="dk1"/>
                </a:solidFill>
                <a:latin typeface="Montserrat"/>
                <a:ea typeface="Montserrat"/>
                <a:cs typeface="Montserrat"/>
                <a:sym typeface="Montserrat"/>
              </a:rPr>
              <a:t>Actual examples of non-audit functions</a:t>
            </a:r>
            <a:endParaRPr sz="1275">
              <a:solidFill>
                <a:schemeClr val="dk1"/>
              </a:solidFill>
              <a:latin typeface="Montserrat"/>
              <a:ea typeface="Montserrat"/>
              <a:cs typeface="Montserrat"/>
              <a:sym typeface="Montserrat"/>
            </a:endParaRPr>
          </a:p>
        </p:txBody>
      </p:sp>
      <p:pic>
        <p:nvPicPr>
          <p:cNvPr id="458" name="Google Shape;458;g23f87b2720f_0_606"/>
          <p:cNvPicPr preferRelativeResize="0"/>
          <p:nvPr/>
        </p:nvPicPr>
        <p:blipFill rotWithShape="1">
          <a:blip r:embed="rId7">
            <a:alphaModFix/>
          </a:blip>
          <a:srcRect/>
          <a:stretch/>
        </p:blipFill>
        <p:spPr>
          <a:xfrm>
            <a:off x="6494041" y="1615588"/>
            <a:ext cx="1383017" cy="1383017"/>
          </a:xfrm>
          <a:prstGeom prst="rect">
            <a:avLst/>
          </a:prstGeom>
          <a:noFill/>
          <a:ln>
            <a:noFill/>
          </a:ln>
        </p:spPr>
      </p:pic>
      <p:sp>
        <p:nvSpPr>
          <p:cNvPr id="459" name="Google Shape;459;g23f87b2720f_0_606"/>
          <p:cNvSpPr txBox="1"/>
          <p:nvPr/>
        </p:nvSpPr>
        <p:spPr>
          <a:xfrm>
            <a:off x="6172031" y="3260681"/>
            <a:ext cx="1908900" cy="975825"/>
          </a:xfrm>
          <a:prstGeom prst="rect">
            <a:avLst/>
          </a:prstGeom>
          <a:noFill/>
          <a:ln>
            <a:noFill/>
          </a:ln>
        </p:spPr>
        <p:txBody>
          <a:bodyPr spcFirstLastPara="1" wrap="square" lIns="68569" tIns="34275" rIns="68569" bIns="34275" anchor="ctr" anchorCtr="0">
            <a:noAutofit/>
          </a:bodyPr>
          <a:lstStyle/>
          <a:p>
            <a:pPr algn="ctr">
              <a:buSzPts val="1700"/>
            </a:pPr>
            <a:r>
              <a:rPr lang="en-PH" sz="1275">
                <a:solidFill>
                  <a:schemeClr val="dk1"/>
                </a:solidFill>
                <a:latin typeface="Montserrat"/>
                <a:ea typeface="Montserrat"/>
                <a:cs typeface="Montserrat"/>
                <a:sym typeface="Montserrat"/>
              </a:rPr>
              <a:t>Distinction between internal audit and internal quality audit</a:t>
            </a:r>
            <a:endParaRPr sz="1275">
              <a:solidFill>
                <a:schemeClr val="dk1"/>
              </a:solidFill>
              <a:latin typeface="Montserrat"/>
              <a:ea typeface="Montserrat"/>
              <a:cs typeface="Montserrat"/>
              <a:sym typeface="Montserrat"/>
            </a:endParaRPr>
          </a:p>
        </p:txBody>
      </p:sp>
      <p:sp>
        <p:nvSpPr>
          <p:cNvPr id="460" name="Google Shape;460;g23f87b2720f_0_606"/>
          <p:cNvSpPr txBox="1"/>
          <p:nvPr/>
        </p:nvSpPr>
        <p:spPr>
          <a:xfrm>
            <a:off x="905531" y="3111206"/>
            <a:ext cx="1908900" cy="975825"/>
          </a:xfrm>
          <a:prstGeom prst="rect">
            <a:avLst/>
          </a:prstGeom>
          <a:noFill/>
          <a:ln>
            <a:noFill/>
          </a:ln>
        </p:spPr>
        <p:txBody>
          <a:bodyPr spcFirstLastPara="1" wrap="square" lIns="68569" tIns="34275" rIns="68569" bIns="34275" anchor="ctr" anchorCtr="0">
            <a:noAutofit/>
          </a:bodyPr>
          <a:lstStyle/>
          <a:p>
            <a:pPr algn="ctr">
              <a:buSzPts val="1500"/>
            </a:pPr>
            <a:r>
              <a:rPr lang="en-PH" sz="1275">
                <a:solidFill>
                  <a:schemeClr val="dk1"/>
                </a:solidFill>
                <a:latin typeface="Montserrat"/>
                <a:ea typeface="Montserrat"/>
                <a:cs typeface="Montserrat"/>
                <a:sym typeface="Montserrat"/>
              </a:rPr>
              <a:t>More comprehensive and detailed internal audit processes, and general templates </a:t>
            </a:r>
            <a:endParaRPr sz="1275">
              <a:solidFill>
                <a:schemeClr val="dk1"/>
              </a:solidFill>
              <a:latin typeface="Montserrat"/>
              <a:ea typeface="Montserrat"/>
              <a:cs typeface="Montserrat"/>
              <a:sym typeface="Montserrat"/>
            </a:endParaRPr>
          </a:p>
        </p:txBody>
      </p:sp>
      <p:pic>
        <p:nvPicPr>
          <p:cNvPr id="461" name="Google Shape;461;g23f87b2720f_0_606"/>
          <p:cNvPicPr preferRelativeResize="0"/>
          <p:nvPr/>
        </p:nvPicPr>
        <p:blipFill rotWithShape="1">
          <a:blip r:embed="rId8">
            <a:alphaModFix/>
          </a:blip>
          <a:srcRect/>
          <a:stretch/>
        </p:blipFill>
        <p:spPr>
          <a:xfrm>
            <a:off x="905532" y="1405898"/>
            <a:ext cx="1978318" cy="1608388"/>
          </a:xfrm>
          <a:prstGeom prst="rect">
            <a:avLst/>
          </a:prstGeom>
          <a:noFill/>
          <a:ln>
            <a:noFill/>
          </a:ln>
        </p:spPr>
      </p:pic>
    </p:spTree>
    <p:extLst>
      <p:ext uri="{BB962C8B-B14F-4D97-AF65-F5344CB8AC3E}">
        <p14:creationId xmlns:p14="http://schemas.microsoft.com/office/powerpoint/2010/main" val="41168018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1"/>
          <p:cNvSpPr txBox="1"/>
          <p:nvPr/>
        </p:nvSpPr>
        <p:spPr>
          <a:xfrm>
            <a:off x="0" y="170675"/>
            <a:ext cx="91440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b="1" dirty="0">
                <a:solidFill>
                  <a:srgbClr val="1C4587"/>
                </a:solidFill>
                <a:latin typeface="Tahoma" panose="020B0604030504040204" pitchFamily="34" charset="0"/>
                <a:ea typeface="Tahoma" panose="020B0604030504040204" pitchFamily="34" charset="0"/>
                <a:cs typeface="Tahoma" panose="020B0604030504040204" pitchFamily="34" charset="0"/>
                <a:sym typeface="Montserrat ExtraBold"/>
              </a:rPr>
              <a:t>REVISED INTERNAL AUDIT MANUAL FOR </a:t>
            </a:r>
            <a:endParaRPr sz="2600" b="1" dirty="0">
              <a:solidFill>
                <a:srgbClr val="1C4587"/>
              </a:solidFill>
              <a:latin typeface="Tahoma" panose="020B0604030504040204" pitchFamily="34" charset="0"/>
              <a:ea typeface="Tahoma" panose="020B0604030504040204" pitchFamily="34" charset="0"/>
              <a:cs typeface="Tahoma" panose="020B0604030504040204" pitchFamily="34" charset="0"/>
              <a:sym typeface="Montserrat ExtraBold"/>
            </a:endParaRPr>
          </a:p>
          <a:p>
            <a:pPr marL="0" lvl="0" indent="0" algn="ctr" rtl="0">
              <a:spcBef>
                <a:spcPts val="0"/>
              </a:spcBef>
              <a:spcAft>
                <a:spcPts val="0"/>
              </a:spcAft>
              <a:buNone/>
            </a:pPr>
            <a:r>
              <a:rPr lang="en" sz="2600" b="1" dirty="0">
                <a:solidFill>
                  <a:srgbClr val="1C4587"/>
                </a:solidFill>
                <a:latin typeface="Tahoma" panose="020B0604030504040204" pitchFamily="34" charset="0"/>
                <a:ea typeface="Tahoma" panose="020B0604030504040204" pitchFamily="34" charset="0"/>
                <a:cs typeface="Tahoma" panose="020B0604030504040204" pitchFamily="34" charset="0"/>
                <a:sym typeface="Montserrat ExtraBold"/>
              </a:rPr>
              <a:t>LOCAL GOVERNMENT UNITS</a:t>
            </a:r>
            <a:endParaRPr sz="2600" b="1" dirty="0">
              <a:solidFill>
                <a:srgbClr val="1C4587"/>
              </a:solidFill>
              <a:latin typeface="Tahoma" panose="020B0604030504040204" pitchFamily="34" charset="0"/>
              <a:ea typeface="Tahoma" panose="020B0604030504040204" pitchFamily="34" charset="0"/>
              <a:cs typeface="Tahoma" panose="020B0604030504040204" pitchFamily="34" charset="0"/>
              <a:sym typeface="Montserrat ExtraBold"/>
            </a:endParaRPr>
          </a:p>
        </p:txBody>
      </p:sp>
      <p:pic>
        <p:nvPicPr>
          <p:cNvPr id="154" name="Google Shape;154;p21"/>
          <p:cNvPicPr preferRelativeResize="0"/>
          <p:nvPr/>
        </p:nvPicPr>
        <p:blipFill rotWithShape="1">
          <a:blip r:embed="rId3">
            <a:alphaModFix/>
          </a:blip>
          <a:srcRect/>
          <a:stretch/>
        </p:blipFill>
        <p:spPr>
          <a:xfrm>
            <a:off x="574403" y="1289450"/>
            <a:ext cx="2736300" cy="3564300"/>
          </a:xfrm>
          <a:prstGeom prst="rect">
            <a:avLst/>
          </a:prstGeom>
          <a:noFill/>
          <a:ln>
            <a:noFill/>
          </a:ln>
          <a:effectLst>
            <a:outerShdw blurRad="149987" dist="250190" dir="8460000" algn="ctr">
              <a:srgbClr val="000000">
                <a:alpha val="27840"/>
              </a:srgbClr>
            </a:outerShdw>
          </a:effectLst>
        </p:spPr>
      </p:pic>
      <p:sp>
        <p:nvSpPr>
          <p:cNvPr id="155" name="Google Shape;155;p21"/>
          <p:cNvSpPr txBox="1"/>
          <p:nvPr/>
        </p:nvSpPr>
        <p:spPr>
          <a:xfrm>
            <a:off x="3469710" y="1606550"/>
            <a:ext cx="5461348" cy="2930100"/>
          </a:xfrm>
          <a:prstGeom prst="rect">
            <a:avLst/>
          </a:prstGeom>
          <a:noFill/>
          <a:ln>
            <a:noFill/>
          </a:ln>
        </p:spPr>
        <p:txBody>
          <a:bodyPr spcFirstLastPara="1" wrap="square" lIns="91425" tIns="91425" rIns="91425" bIns="91425" anchor="ctr" anchorCtr="0">
            <a:noAutofit/>
          </a:bodyPr>
          <a:lstStyle/>
          <a:p>
            <a:pPr marL="457200" marR="0" lvl="0" indent="-355600" algn="just" rtl="0">
              <a:lnSpc>
                <a:spcPct val="100000"/>
              </a:lnSpc>
              <a:spcBef>
                <a:spcPts val="0"/>
              </a:spcBef>
              <a:spcAft>
                <a:spcPts val="0"/>
              </a:spcAft>
              <a:buClr>
                <a:srgbClr val="27397A"/>
              </a:buClr>
              <a:buSzPts val="2000"/>
              <a:buFont typeface="Montserrat"/>
              <a:buChar char="●"/>
            </a:pPr>
            <a:r>
              <a:rPr lang="en" sz="2400" b="1"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rPr>
              <a:t>Executive Briefing/Orientation</a:t>
            </a:r>
            <a:r>
              <a:rPr lang="en" sz="2400"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rPr>
              <a:t> will be conducted this year.</a:t>
            </a:r>
            <a:endParaRPr sz="2400" b="1"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endParaRPr>
          </a:p>
          <a:p>
            <a:pPr marL="457200" marR="0" lvl="0" indent="0" algn="just" rtl="0">
              <a:lnSpc>
                <a:spcPct val="100000"/>
              </a:lnSpc>
              <a:spcBef>
                <a:spcPts val="0"/>
              </a:spcBef>
              <a:spcAft>
                <a:spcPts val="0"/>
              </a:spcAft>
              <a:buNone/>
            </a:pPr>
            <a:endParaRPr sz="2400"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endParaRPr>
          </a:p>
          <a:p>
            <a:pPr marL="457200" marR="0" lvl="0" indent="-355600" algn="just" rtl="0">
              <a:lnSpc>
                <a:spcPct val="100000"/>
              </a:lnSpc>
              <a:spcBef>
                <a:spcPts val="0"/>
              </a:spcBef>
              <a:spcAft>
                <a:spcPts val="0"/>
              </a:spcAft>
              <a:buClr>
                <a:srgbClr val="27397A"/>
              </a:buClr>
              <a:buSzPts val="2000"/>
              <a:buFont typeface="Montserrat"/>
              <a:buChar char="●"/>
            </a:pPr>
            <a:r>
              <a:rPr lang="en" sz="2400"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rPr>
              <a:t>The </a:t>
            </a:r>
            <a:r>
              <a:rPr lang="en" sz="2400" b="1"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rPr>
              <a:t>Training</a:t>
            </a:r>
            <a:r>
              <a:rPr lang="en" sz="2400"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rPr>
              <a:t> of IAS/U will be conducted by the </a:t>
            </a:r>
            <a:r>
              <a:rPr lang="en"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sym typeface="Montserrat"/>
              </a:rPr>
              <a:t>Recognized Resource Persons </a:t>
            </a:r>
            <a:r>
              <a:rPr lang="en" sz="2400"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rPr>
              <a:t>of the Revised Philippine Government Internal Audit Manual (RPGIAM).</a:t>
            </a:r>
            <a:endParaRPr sz="2400"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endParaRPr>
          </a:p>
        </p:txBody>
      </p:sp>
    </p:spTree>
    <p:extLst>
      <p:ext uri="{BB962C8B-B14F-4D97-AF65-F5344CB8AC3E}">
        <p14:creationId xmlns:p14="http://schemas.microsoft.com/office/powerpoint/2010/main" val="305937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1"/>
                                        <p:tgtEl>
                                          <p:spTgt spid="1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5">
                                            <p:txEl>
                                              <p:pRg st="0" end="0"/>
                                            </p:txEl>
                                          </p:spTgt>
                                        </p:tgtEl>
                                        <p:attrNameLst>
                                          <p:attrName>style.visibility</p:attrName>
                                        </p:attrNameLst>
                                      </p:cBhvr>
                                      <p:to>
                                        <p:strVal val="visible"/>
                                      </p:to>
                                    </p:set>
                                    <p:animEffect transition="in" filter="fade">
                                      <p:cBhvr>
                                        <p:cTn id="12" dur="1000"/>
                                        <p:tgtEl>
                                          <p:spTgt spid="15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5">
                                            <p:txEl>
                                              <p:pRg st="2" end="2"/>
                                            </p:txEl>
                                          </p:spTgt>
                                        </p:tgtEl>
                                        <p:attrNameLst>
                                          <p:attrName>style.visibility</p:attrName>
                                        </p:attrNameLst>
                                      </p:cBhvr>
                                      <p:to>
                                        <p:strVal val="visible"/>
                                      </p:to>
                                    </p:set>
                                    <p:animEffect transition="in" filter="fade">
                                      <p:cBhvr>
                                        <p:cTn id="17" dur="1000"/>
                                        <p:tgtEl>
                                          <p:spTgt spid="1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18"/>
          <p:cNvPicPr preferRelativeResize="0"/>
          <p:nvPr/>
        </p:nvPicPr>
        <p:blipFill rotWithShape="1">
          <a:blip r:embed="rId3">
            <a:alphaModFix/>
          </a:blip>
          <a:srcRect t="91094"/>
          <a:stretch/>
        </p:blipFill>
        <p:spPr>
          <a:xfrm>
            <a:off x="0" y="4685476"/>
            <a:ext cx="9144003" cy="458024"/>
          </a:xfrm>
          <a:prstGeom prst="rect">
            <a:avLst/>
          </a:prstGeom>
          <a:noFill/>
          <a:ln>
            <a:noFill/>
          </a:ln>
        </p:spPr>
      </p:pic>
      <p:sp>
        <p:nvSpPr>
          <p:cNvPr id="108" name="Google Shape;108;p18"/>
          <p:cNvSpPr txBox="1"/>
          <p:nvPr/>
        </p:nvSpPr>
        <p:spPr>
          <a:xfrm>
            <a:off x="0" y="195243"/>
            <a:ext cx="9144000" cy="80018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PH" sz="4000" b="1" smtClean="0">
                <a:solidFill>
                  <a:srgbClr val="1C4587"/>
                </a:solidFill>
                <a:latin typeface="Tahoma" panose="020B0604030504040204" pitchFamily="34" charset="0"/>
                <a:ea typeface="Tahoma" panose="020B0604030504040204" pitchFamily="34" charset="0"/>
                <a:cs typeface="Tahoma" panose="020B0604030504040204" pitchFamily="34" charset="0"/>
                <a:sym typeface="Montserrat ExtraBold"/>
              </a:rPr>
              <a:t>OTHER DBM UPDATES</a:t>
            </a:r>
            <a:endParaRPr sz="4000" b="1" dirty="0">
              <a:solidFill>
                <a:srgbClr val="1C4587"/>
              </a:solidFill>
              <a:latin typeface="Tahoma" panose="020B0604030504040204" pitchFamily="34" charset="0"/>
              <a:ea typeface="Tahoma" panose="020B0604030504040204" pitchFamily="34" charset="0"/>
              <a:cs typeface="Tahoma" panose="020B0604030504040204" pitchFamily="34" charset="0"/>
              <a:sym typeface="Montserrat ExtraBold"/>
            </a:endParaRPr>
          </a:p>
        </p:txBody>
      </p:sp>
      <p:grpSp>
        <p:nvGrpSpPr>
          <p:cNvPr id="109" name="Google Shape;109;p18"/>
          <p:cNvGrpSpPr/>
          <p:nvPr/>
        </p:nvGrpSpPr>
        <p:grpSpPr>
          <a:xfrm>
            <a:off x="290748" y="1240582"/>
            <a:ext cx="798900" cy="798900"/>
            <a:chOff x="370223" y="908819"/>
            <a:chExt cx="798900" cy="798900"/>
          </a:xfrm>
        </p:grpSpPr>
        <p:sp>
          <p:nvSpPr>
            <p:cNvPr id="110" name="Google Shape;110;p18"/>
            <p:cNvSpPr/>
            <p:nvPr/>
          </p:nvSpPr>
          <p:spPr>
            <a:xfrm>
              <a:off x="370223" y="908819"/>
              <a:ext cx="798900" cy="798900"/>
            </a:xfrm>
            <a:prstGeom prst="ellipse">
              <a:avLst/>
            </a:prstGeom>
            <a:solidFill>
              <a:srgbClr val="FFFFFF"/>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18"/>
            <p:cNvSpPr txBox="1"/>
            <p:nvPr/>
          </p:nvSpPr>
          <p:spPr>
            <a:xfrm>
              <a:off x="457975" y="1038863"/>
              <a:ext cx="6234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b="1">
                  <a:solidFill>
                    <a:srgbClr val="1C4587"/>
                  </a:solidFill>
                  <a:latin typeface="Montserrat"/>
                  <a:ea typeface="Montserrat"/>
                  <a:cs typeface="Montserrat"/>
                  <a:sym typeface="Montserrat"/>
                </a:rPr>
                <a:t>01</a:t>
              </a:r>
              <a:endParaRPr sz="2300" b="1">
                <a:solidFill>
                  <a:srgbClr val="1C4587"/>
                </a:solidFill>
                <a:latin typeface="Montserrat"/>
                <a:ea typeface="Montserrat"/>
                <a:cs typeface="Montserrat"/>
                <a:sym typeface="Montserrat"/>
              </a:endParaRPr>
            </a:p>
          </p:txBody>
        </p:sp>
      </p:grpSp>
      <p:grpSp>
        <p:nvGrpSpPr>
          <p:cNvPr id="112" name="Google Shape;112;p18"/>
          <p:cNvGrpSpPr/>
          <p:nvPr/>
        </p:nvGrpSpPr>
        <p:grpSpPr>
          <a:xfrm>
            <a:off x="290748" y="2383832"/>
            <a:ext cx="798900" cy="798900"/>
            <a:chOff x="370223" y="908819"/>
            <a:chExt cx="798900" cy="798900"/>
          </a:xfrm>
        </p:grpSpPr>
        <p:sp>
          <p:nvSpPr>
            <p:cNvPr id="113" name="Google Shape;113;p18"/>
            <p:cNvSpPr/>
            <p:nvPr/>
          </p:nvSpPr>
          <p:spPr>
            <a:xfrm>
              <a:off x="370223" y="908819"/>
              <a:ext cx="798900" cy="798900"/>
            </a:xfrm>
            <a:prstGeom prst="ellipse">
              <a:avLst/>
            </a:prstGeom>
            <a:solidFill>
              <a:srgbClr val="FFFFFF"/>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18"/>
            <p:cNvSpPr txBox="1"/>
            <p:nvPr/>
          </p:nvSpPr>
          <p:spPr>
            <a:xfrm>
              <a:off x="457975" y="1038863"/>
              <a:ext cx="6234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b="1">
                  <a:solidFill>
                    <a:srgbClr val="1C4587"/>
                  </a:solidFill>
                  <a:latin typeface="Montserrat"/>
                  <a:ea typeface="Montserrat"/>
                  <a:cs typeface="Montserrat"/>
                  <a:sym typeface="Montserrat"/>
                </a:rPr>
                <a:t>02</a:t>
              </a:r>
              <a:endParaRPr sz="2300" b="1">
                <a:solidFill>
                  <a:srgbClr val="1C4587"/>
                </a:solidFill>
                <a:latin typeface="Montserrat"/>
                <a:ea typeface="Montserrat"/>
                <a:cs typeface="Montserrat"/>
                <a:sym typeface="Montserrat"/>
              </a:endParaRPr>
            </a:p>
          </p:txBody>
        </p:sp>
      </p:grpSp>
      <p:grpSp>
        <p:nvGrpSpPr>
          <p:cNvPr id="115" name="Google Shape;115;p18"/>
          <p:cNvGrpSpPr/>
          <p:nvPr/>
        </p:nvGrpSpPr>
        <p:grpSpPr>
          <a:xfrm>
            <a:off x="290748" y="3527082"/>
            <a:ext cx="798900" cy="798900"/>
            <a:chOff x="370223" y="908819"/>
            <a:chExt cx="798900" cy="798900"/>
          </a:xfrm>
        </p:grpSpPr>
        <p:sp>
          <p:nvSpPr>
            <p:cNvPr id="116" name="Google Shape;116;p18"/>
            <p:cNvSpPr/>
            <p:nvPr/>
          </p:nvSpPr>
          <p:spPr>
            <a:xfrm>
              <a:off x="370223" y="908819"/>
              <a:ext cx="798900" cy="798900"/>
            </a:xfrm>
            <a:prstGeom prst="ellipse">
              <a:avLst/>
            </a:prstGeom>
            <a:solidFill>
              <a:srgbClr val="FFFFFF"/>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18"/>
            <p:cNvSpPr txBox="1"/>
            <p:nvPr/>
          </p:nvSpPr>
          <p:spPr>
            <a:xfrm>
              <a:off x="457975" y="1038863"/>
              <a:ext cx="6234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b="1">
                  <a:solidFill>
                    <a:srgbClr val="1C4587"/>
                  </a:solidFill>
                  <a:latin typeface="Montserrat"/>
                  <a:ea typeface="Montserrat"/>
                  <a:cs typeface="Montserrat"/>
                  <a:sym typeface="Montserrat"/>
                </a:rPr>
                <a:t>03</a:t>
              </a:r>
              <a:endParaRPr sz="2300" b="1">
                <a:solidFill>
                  <a:srgbClr val="1C4587"/>
                </a:solidFill>
                <a:latin typeface="Montserrat"/>
                <a:ea typeface="Montserrat"/>
                <a:cs typeface="Montserrat"/>
                <a:sym typeface="Montserrat"/>
              </a:endParaRPr>
            </a:p>
          </p:txBody>
        </p:sp>
      </p:grpSp>
      <p:sp>
        <p:nvSpPr>
          <p:cNvPr id="127" name="Google Shape;127;p18"/>
          <p:cNvSpPr txBox="1"/>
          <p:nvPr/>
        </p:nvSpPr>
        <p:spPr>
          <a:xfrm>
            <a:off x="1350213" y="1433169"/>
            <a:ext cx="7503039" cy="461624"/>
          </a:xfrm>
          <a:prstGeom prst="rect">
            <a:avLst/>
          </a:prstGeom>
          <a:noFill/>
          <a:ln>
            <a:noFill/>
          </a:ln>
        </p:spPr>
        <p:txBody>
          <a:bodyPr spcFirstLastPara="1" wrap="square" lIns="0" tIns="45700" rIns="0" bIns="45700" anchor="ctr" anchorCtr="0">
            <a:spAutoFit/>
          </a:bodyPr>
          <a:lstStyle/>
          <a:p>
            <a:pPr lvl="0" algn="just"/>
            <a:r>
              <a:rPr lang="en-US" sz="2400" b="1" dirty="0" smtClean="0">
                <a:solidFill>
                  <a:srgbClr val="1C4587"/>
                </a:solidFill>
                <a:latin typeface="Tahoma" panose="020B0604030504040204" pitchFamily="34" charset="0"/>
                <a:ea typeface="Tahoma" panose="020B0604030504040204" pitchFamily="34" charset="0"/>
                <a:cs typeface="Tahoma" panose="020B0604030504040204" pitchFamily="34" charset="0"/>
                <a:sym typeface="Montserrat SemiBold"/>
              </a:rPr>
              <a:t>Updated Budget Operations Manual </a:t>
            </a:r>
            <a:r>
              <a:rPr lang="en-US" sz="2400" b="1" dirty="0">
                <a:solidFill>
                  <a:srgbClr val="1C4587"/>
                </a:solidFill>
                <a:latin typeface="Tahoma" panose="020B0604030504040204" pitchFamily="34" charset="0"/>
                <a:ea typeface="Tahoma" panose="020B0604030504040204" pitchFamily="34" charset="0"/>
                <a:cs typeface="Tahoma" panose="020B0604030504040204" pitchFamily="34" charset="0"/>
                <a:sym typeface="Montserrat SemiBold"/>
              </a:rPr>
              <a:t>for LGUs</a:t>
            </a:r>
            <a:endParaRPr lang="en-US" sz="1800" b="1" dirty="0">
              <a:solidFill>
                <a:srgbClr val="1C4587"/>
              </a:solidFill>
              <a:latin typeface="Tahoma" panose="020B0604030504040204" pitchFamily="34" charset="0"/>
              <a:ea typeface="Tahoma" panose="020B0604030504040204" pitchFamily="34" charset="0"/>
              <a:cs typeface="Tahoma" panose="020B0604030504040204" pitchFamily="34" charset="0"/>
              <a:sym typeface="Montserrat SemiBold"/>
            </a:endParaRPr>
          </a:p>
        </p:txBody>
      </p:sp>
      <p:sp>
        <p:nvSpPr>
          <p:cNvPr id="28" name="Google Shape;127;p18">
            <a:extLst>
              <a:ext uri="{FF2B5EF4-FFF2-40B4-BE49-F238E27FC236}">
                <a16:creationId xmlns:a16="http://schemas.microsoft.com/office/drawing/2014/main" xmlns="" id="{FF512112-C873-4457-B74B-BA05645C6136}"/>
              </a:ext>
            </a:extLst>
          </p:cNvPr>
          <p:cNvSpPr txBox="1"/>
          <p:nvPr/>
        </p:nvSpPr>
        <p:spPr>
          <a:xfrm>
            <a:off x="1350212" y="2394138"/>
            <a:ext cx="7503039" cy="830956"/>
          </a:xfrm>
          <a:prstGeom prst="rect">
            <a:avLst/>
          </a:prstGeom>
          <a:noFill/>
          <a:ln>
            <a:noFill/>
          </a:ln>
        </p:spPr>
        <p:txBody>
          <a:bodyPr spcFirstLastPara="1" wrap="square" lIns="0" tIns="45700" rIns="0" bIns="45700" anchor="ctr" anchorCtr="0">
            <a:spAutoFit/>
          </a:bodyPr>
          <a:lstStyle/>
          <a:p>
            <a:pPr marL="0" marR="0" lvl="0" indent="0" algn="just" rtl="0">
              <a:spcBef>
                <a:spcPts val="0"/>
              </a:spcBef>
              <a:spcAft>
                <a:spcPts val="0"/>
              </a:spcAft>
              <a:buNone/>
            </a:pPr>
            <a:r>
              <a:rPr lang="en" sz="2400" dirty="0" smtClean="0">
                <a:solidFill>
                  <a:srgbClr val="1C4587"/>
                </a:solidFill>
                <a:latin typeface="Tahoma" panose="020B0604030504040204" pitchFamily="34" charset="0"/>
                <a:ea typeface="Tahoma" panose="020B0604030504040204" pitchFamily="34" charset="0"/>
                <a:cs typeface="Tahoma" panose="020B0604030504040204" pitchFamily="34" charset="0"/>
                <a:sym typeface="Montserrat SemiBold"/>
              </a:rPr>
              <a:t>Draft Local Budget Memorandum re: </a:t>
            </a:r>
            <a:r>
              <a:rPr lang="en" sz="2400" b="1" dirty="0" smtClean="0">
                <a:solidFill>
                  <a:srgbClr val="1C4587"/>
                </a:solidFill>
                <a:latin typeface="Tahoma" panose="020B0604030504040204" pitchFamily="34" charset="0"/>
                <a:ea typeface="Tahoma" panose="020B0604030504040204" pitchFamily="34" charset="0"/>
                <a:cs typeface="Tahoma" panose="020B0604030504040204" pitchFamily="34" charset="0"/>
                <a:sym typeface="Montserrat SemiBold"/>
              </a:rPr>
              <a:t>FY 2024 National Tax Allotment of LGUs</a:t>
            </a:r>
            <a:endParaRPr sz="1800" b="1" dirty="0">
              <a:solidFill>
                <a:srgbClr val="1C4587"/>
              </a:solidFill>
              <a:latin typeface="Tahoma" panose="020B0604030504040204" pitchFamily="34" charset="0"/>
              <a:ea typeface="Tahoma" panose="020B0604030504040204" pitchFamily="34" charset="0"/>
              <a:cs typeface="Tahoma" panose="020B0604030504040204" pitchFamily="34" charset="0"/>
              <a:sym typeface="Montserrat SemiBold"/>
            </a:endParaRPr>
          </a:p>
        </p:txBody>
      </p:sp>
      <p:sp>
        <p:nvSpPr>
          <p:cNvPr id="29" name="Google Shape;127;p18">
            <a:extLst>
              <a:ext uri="{FF2B5EF4-FFF2-40B4-BE49-F238E27FC236}">
                <a16:creationId xmlns:a16="http://schemas.microsoft.com/office/drawing/2014/main" xmlns="" id="{FB4150DB-1A0F-43BA-96A6-2B7496CCD607}"/>
              </a:ext>
            </a:extLst>
          </p:cNvPr>
          <p:cNvSpPr txBox="1"/>
          <p:nvPr/>
        </p:nvSpPr>
        <p:spPr>
          <a:xfrm>
            <a:off x="1350212" y="3711748"/>
            <a:ext cx="7503039" cy="461624"/>
          </a:xfrm>
          <a:prstGeom prst="rect">
            <a:avLst/>
          </a:prstGeom>
          <a:noFill/>
          <a:ln>
            <a:noFill/>
          </a:ln>
        </p:spPr>
        <p:txBody>
          <a:bodyPr spcFirstLastPara="1" wrap="square" lIns="0" tIns="45700" rIns="0" bIns="45700" anchor="ctr" anchorCtr="0">
            <a:spAutoFit/>
          </a:bodyPr>
          <a:lstStyle/>
          <a:p>
            <a:pPr marL="0" marR="0" lvl="0" indent="0" algn="just" rtl="0">
              <a:spcBef>
                <a:spcPts val="0"/>
              </a:spcBef>
              <a:spcAft>
                <a:spcPts val="0"/>
              </a:spcAft>
              <a:buNone/>
            </a:pPr>
            <a:r>
              <a:rPr lang="en" sz="2400" dirty="0" smtClean="0">
                <a:solidFill>
                  <a:srgbClr val="1C4587"/>
                </a:solidFill>
                <a:latin typeface="Tahoma" panose="020B0604030504040204" pitchFamily="34" charset="0"/>
                <a:ea typeface="Tahoma" panose="020B0604030504040204" pitchFamily="34" charset="0"/>
                <a:cs typeface="Tahoma" panose="020B0604030504040204" pitchFamily="34" charset="0"/>
                <a:sym typeface="Montserrat SemiBold"/>
              </a:rPr>
              <a:t>Updates on Full Devolution</a:t>
            </a:r>
            <a:endParaRPr sz="1800" b="1" dirty="0">
              <a:solidFill>
                <a:srgbClr val="1C4587"/>
              </a:solidFill>
              <a:latin typeface="Tahoma" panose="020B0604030504040204" pitchFamily="34" charset="0"/>
              <a:ea typeface="Tahoma" panose="020B0604030504040204" pitchFamily="34" charset="0"/>
              <a:cs typeface="Tahoma" panose="020B0604030504040204" pitchFamily="34" charset="0"/>
              <a:sym typeface="Montserrat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7"/>
                                        </p:tgtEl>
                                        <p:attrNameLst>
                                          <p:attrName>style.visibility</p:attrName>
                                        </p:attrNameLst>
                                      </p:cBhvr>
                                      <p:to>
                                        <p:strVal val="visible"/>
                                      </p:to>
                                    </p:set>
                                    <p:animEffect transition="in" filter="fade">
                                      <p:cBhvr>
                                        <p:cTn id="10" dur="500"/>
                                        <p:tgtEl>
                                          <p:spTgt spid="1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2"/>
                                        </p:tgtEl>
                                        <p:attrNameLst>
                                          <p:attrName>style.visibility</p:attrName>
                                        </p:attrNameLst>
                                      </p:cBhvr>
                                      <p:to>
                                        <p:strVal val="visible"/>
                                      </p:to>
                                    </p:set>
                                    <p:animEffect transition="in" filter="fade">
                                      <p:cBhvr>
                                        <p:cTn id="15" dur="500"/>
                                        <p:tgtEl>
                                          <p:spTgt spid="1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5"/>
                                        </p:tgtEl>
                                        <p:attrNameLst>
                                          <p:attrName>style.visibility</p:attrName>
                                        </p:attrNameLst>
                                      </p:cBhvr>
                                      <p:to>
                                        <p:strVal val="visible"/>
                                      </p:to>
                                    </p:set>
                                    <p:animEffect transition="in" filter="fade">
                                      <p:cBhvr>
                                        <p:cTn id="23" dur="500"/>
                                        <p:tgtEl>
                                          <p:spTgt spid="1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28" grpId="0"/>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2"/>
          <p:cNvSpPr txBox="1"/>
          <p:nvPr/>
        </p:nvSpPr>
        <p:spPr>
          <a:xfrm>
            <a:off x="0" y="170675"/>
            <a:ext cx="91440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b="1" dirty="0">
                <a:solidFill>
                  <a:srgbClr val="1C4587"/>
                </a:solidFill>
                <a:latin typeface="Tahoma" panose="020B0604030504040204" pitchFamily="34" charset="0"/>
                <a:ea typeface="Tahoma" panose="020B0604030504040204" pitchFamily="34" charset="0"/>
                <a:cs typeface="Tahoma" panose="020B0604030504040204" pitchFamily="34" charset="0"/>
                <a:sym typeface="Montserrat ExtraBold"/>
              </a:rPr>
              <a:t>BUDGET OPERATIONS MANUAL FOR </a:t>
            </a:r>
            <a:endParaRPr sz="2600" b="1" dirty="0">
              <a:solidFill>
                <a:srgbClr val="1C4587"/>
              </a:solidFill>
              <a:latin typeface="Tahoma" panose="020B0604030504040204" pitchFamily="34" charset="0"/>
              <a:ea typeface="Tahoma" panose="020B0604030504040204" pitchFamily="34" charset="0"/>
              <a:cs typeface="Tahoma" panose="020B0604030504040204" pitchFamily="34" charset="0"/>
              <a:sym typeface="Montserrat ExtraBold"/>
            </a:endParaRPr>
          </a:p>
          <a:p>
            <a:pPr marL="0" lvl="0" indent="0" algn="ctr" rtl="0">
              <a:spcBef>
                <a:spcPts val="0"/>
              </a:spcBef>
              <a:spcAft>
                <a:spcPts val="0"/>
              </a:spcAft>
              <a:buNone/>
            </a:pPr>
            <a:r>
              <a:rPr lang="en" sz="2600" b="1" dirty="0">
                <a:solidFill>
                  <a:srgbClr val="1C4587"/>
                </a:solidFill>
                <a:latin typeface="Tahoma" panose="020B0604030504040204" pitchFamily="34" charset="0"/>
                <a:ea typeface="Tahoma" panose="020B0604030504040204" pitchFamily="34" charset="0"/>
                <a:cs typeface="Tahoma" panose="020B0604030504040204" pitchFamily="34" charset="0"/>
                <a:sym typeface="Montserrat ExtraBold"/>
              </a:rPr>
              <a:t>LOCAL GOVERNMENT UNITS</a:t>
            </a:r>
            <a:endParaRPr sz="2600" b="1" dirty="0">
              <a:solidFill>
                <a:srgbClr val="1C4587"/>
              </a:solidFill>
              <a:latin typeface="Tahoma" panose="020B0604030504040204" pitchFamily="34" charset="0"/>
              <a:ea typeface="Tahoma" panose="020B0604030504040204" pitchFamily="34" charset="0"/>
              <a:cs typeface="Tahoma" panose="020B0604030504040204" pitchFamily="34" charset="0"/>
              <a:sym typeface="Montserrat ExtraBold"/>
            </a:endParaRPr>
          </a:p>
        </p:txBody>
      </p:sp>
      <p:pic>
        <p:nvPicPr>
          <p:cNvPr id="161" name="Google Shape;161;p22"/>
          <p:cNvPicPr preferRelativeResize="0"/>
          <p:nvPr/>
        </p:nvPicPr>
        <p:blipFill rotWithShape="1">
          <a:blip r:embed="rId3">
            <a:alphaModFix/>
          </a:blip>
          <a:srcRect/>
          <a:stretch/>
        </p:blipFill>
        <p:spPr>
          <a:xfrm>
            <a:off x="887800" y="1222050"/>
            <a:ext cx="2630275" cy="3700051"/>
          </a:xfrm>
          <a:prstGeom prst="rect">
            <a:avLst/>
          </a:prstGeom>
          <a:noFill/>
          <a:ln>
            <a:noFill/>
          </a:ln>
          <a:effectLst>
            <a:outerShdw blurRad="200025" dist="104775" dir="11820000" algn="bl" rotWithShape="0">
              <a:srgbClr val="000000">
                <a:alpha val="31000"/>
              </a:srgbClr>
            </a:outerShdw>
          </a:effectLst>
        </p:spPr>
      </p:pic>
      <p:sp>
        <p:nvSpPr>
          <p:cNvPr id="162" name="Google Shape;162;p22"/>
          <p:cNvSpPr txBox="1"/>
          <p:nvPr/>
        </p:nvSpPr>
        <p:spPr>
          <a:xfrm>
            <a:off x="3707704" y="1607025"/>
            <a:ext cx="5248406" cy="2930100"/>
          </a:xfrm>
          <a:prstGeom prst="rect">
            <a:avLst/>
          </a:prstGeom>
          <a:noFill/>
          <a:ln>
            <a:noFill/>
          </a:ln>
        </p:spPr>
        <p:txBody>
          <a:bodyPr spcFirstLastPara="1" wrap="square" lIns="91425" tIns="91425" rIns="91425" bIns="91425" anchor="ctr" anchorCtr="0">
            <a:noAutofit/>
          </a:bodyPr>
          <a:lstStyle/>
          <a:p>
            <a:pPr marL="457200" marR="0" lvl="0" indent="-355600" algn="just" rtl="0">
              <a:lnSpc>
                <a:spcPct val="100000"/>
              </a:lnSpc>
              <a:spcBef>
                <a:spcPts val="0"/>
              </a:spcBef>
              <a:spcAft>
                <a:spcPts val="0"/>
              </a:spcAft>
              <a:buClr>
                <a:srgbClr val="27397A"/>
              </a:buClr>
              <a:buSzPts val="2000"/>
              <a:buFont typeface="Montserrat"/>
              <a:buChar char="●"/>
            </a:pPr>
            <a:r>
              <a:rPr lang="en" sz="2400"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rPr>
              <a:t>Updating of the BOM for LGUs, 2016 Edition in accordance with the several </a:t>
            </a:r>
            <a:r>
              <a:rPr lang="en"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sym typeface="Montserrat"/>
              </a:rPr>
              <a:t>significant developments</a:t>
            </a:r>
            <a:r>
              <a:rPr lang="en" sz="2400"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rPr>
              <a:t> in the local government sector.</a:t>
            </a:r>
            <a:endParaRPr sz="2400"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endParaRPr>
          </a:p>
          <a:p>
            <a:pPr marL="457200" marR="0" lvl="0" indent="0" algn="just" rtl="0">
              <a:lnSpc>
                <a:spcPct val="100000"/>
              </a:lnSpc>
              <a:spcBef>
                <a:spcPts val="0"/>
              </a:spcBef>
              <a:spcAft>
                <a:spcPts val="0"/>
              </a:spcAft>
              <a:buNone/>
            </a:pPr>
            <a:endParaRPr sz="2400"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endParaRPr>
          </a:p>
          <a:p>
            <a:pPr marL="457200" marR="0" lvl="0" indent="-355600" algn="just" rtl="0">
              <a:lnSpc>
                <a:spcPct val="100000"/>
              </a:lnSpc>
              <a:spcBef>
                <a:spcPts val="0"/>
              </a:spcBef>
              <a:spcAft>
                <a:spcPts val="0"/>
              </a:spcAft>
              <a:buClr>
                <a:srgbClr val="27397A"/>
              </a:buClr>
              <a:buSzPts val="2000"/>
              <a:buFont typeface="Montserrat"/>
              <a:buChar char="●"/>
            </a:pPr>
            <a:r>
              <a:rPr lang="en" sz="2400"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rPr>
              <a:t>The Revised BOM for LGUs is targeted to be issued in </a:t>
            </a:r>
            <a:r>
              <a:rPr lang="en-PH" sz="2400" b="1"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rPr>
              <a:t>May</a:t>
            </a:r>
            <a:r>
              <a:rPr lang="en" sz="2400" b="1"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rPr>
              <a:t> 2023</a:t>
            </a:r>
            <a:r>
              <a:rPr lang="en" sz="2400"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rPr>
              <a:t>.</a:t>
            </a:r>
            <a:endParaRPr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1"/>
                                        <p:tgtEl>
                                          <p:spTgt spid="1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2">
                                            <p:txEl>
                                              <p:pRg st="0" end="0"/>
                                            </p:txEl>
                                          </p:spTgt>
                                        </p:tgtEl>
                                        <p:attrNameLst>
                                          <p:attrName>style.visibility</p:attrName>
                                        </p:attrNameLst>
                                      </p:cBhvr>
                                      <p:to>
                                        <p:strVal val="visible"/>
                                      </p:to>
                                    </p:set>
                                    <p:animEffect transition="in" filter="fade">
                                      <p:cBhvr>
                                        <p:cTn id="12" dur="1100"/>
                                        <p:tgtEl>
                                          <p:spTgt spid="16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2">
                                            <p:txEl>
                                              <p:pRg st="2" end="2"/>
                                            </p:txEl>
                                          </p:spTgt>
                                        </p:tgtEl>
                                        <p:attrNameLst>
                                          <p:attrName>style.visibility</p:attrName>
                                        </p:attrNameLst>
                                      </p:cBhvr>
                                      <p:to>
                                        <p:strVal val="visible"/>
                                      </p:to>
                                    </p:set>
                                    <p:animEffect transition="in" filter="fade">
                                      <p:cBhvr>
                                        <p:cTn id="17" dur="1100"/>
                                        <p:tgtEl>
                                          <p:spTgt spid="1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15"/>
          <p:cNvPicPr preferRelativeResize="0"/>
          <p:nvPr/>
        </p:nvPicPr>
        <p:blipFill rotWithShape="1">
          <a:blip r:embed="rId3">
            <a:alphaModFix/>
          </a:blip>
          <a:srcRect t="91094"/>
          <a:stretch/>
        </p:blipFill>
        <p:spPr>
          <a:xfrm>
            <a:off x="0" y="4685476"/>
            <a:ext cx="9144003" cy="458024"/>
          </a:xfrm>
          <a:prstGeom prst="rect">
            <a:avLst/>
          </a:prstGeom>
          <a:noFill/>
          <a:ln>
            <a:noFill/>
          </a:ln>
        </p:spPr>
      </p:pic>
      <p:sp>
        <p:nvSpPr>
          <p:cNvPr id="83" name="Google Shape;83;p15"/>
          <p:cNvSpPr txBox="1"/>
          <p:nvPr/>
        </p:nvSpPr>
        <p:spPr>
          <a:xfrm>
            <a:off x="0" y="263894"/>
            <a:ext cx="9144000" cy="104641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PH" sz="2800" b="1" dirty="0">
                <a:solidFill>
                  <a:srgbClr val="1C4587"/>
                </a:solidFill>
                <a:latin typeface="Tahoma" panose="020B0604030504040204" pitchFamily="34" charset="0"/>
                <a:ea typeface="Tahoma" panose="020B0604030504040204" pitchFamily="34" charset="0"/>
                <a:cs typeface="Tahoma" panose="020B0604030504040204" pitchFamily="34" charset="0"/>
                <a:sym typeface="Montserrat ExtraBold"/>
              </a:rPr>
              <a:t>DRAFT LOCAL BUDGET MEMORANDUM RE:</a:t>
            </a:r>
          </a:p>
          <a:p>
            <a:pPr marL="0" lvl="0" indent="0" algn="ctr" rtl="0">
              <a:spcBef>
                <a:spcPts val="0"/>
              </a:spcBef>
              <a:spcAft>
                <a:spcPts val="0"/>
              </a:spcAft>
              <a:buNone/>
            </a:pPr>
            <a:r>
              <a:rPr lang="en-US" sz="2800" b="1" dirty="0">
                <a:solidFill>
                  <a:srgbClr val="1C4587"/>
                </a:solidFill>
                <a:latin typeface="Tahoma" panose="020B0604030504040204" pitchFamily="34" charset="0"/>
                <a:ea typeface="Tahoma" panose="020B0604030504040204" pitchFamily="34" charset="0"/>
                <a:cs typeface="Tahoma" panose="020B0604030504040204" pitchFamily="34" charset="0"/>
                <a:sym typeface="Montserrat ExtraBold"/>
              </a:rPr>
              <a:t>F</a:t>
            </a:r>
            <a:r>
              <a:rPr lang="en-PH" sz="2800" b="1" dirty="0">
                <a:solidFill>
                  <a:srgbClr val="1C4587"/>
                </a:solidFill>
                <a:latin typeface="Tahoma" panose="020B0604030504040204" pitchFamily="34" charset="0"/>
                <a:ea typeface="Tahoma" panose="020B0604030504040204" pitchFamily="34" charset="0"/>
                <a:cs typeface="Tahoma" panose="020B0604030504040204" pitchFamily="34" charset="0"/>
                <a:sym typeface="Montserrat ExtraBold"/>
              </a:rPr>
              <a:t>Y 2024 NTA SHARES OF LGUS</a:t>
            </a:r>
            <a:endParaRPr sz="2400" b="1" dirty="0">
              <a:solidFill>
                <a:srgbClr val="1C4587"/>
              </a:solidFill>
              <a:latin typeface="Tahoma" panose="020B0604030504040204" pitchFamily="34" charset="0"/>
              <a:ea typeface="Tahoma" panose="020B0604030504040204" pitchFamily="34" charset="0"/>
              <a:cs typeface="Tahoma" panose="020B0604030504040204" pitchFamily="34" charset="0"/>
              <a:sym typeface="Montserrat ExtraBold"/>
            </a:endParaRPr>
          </a:p>
        </p:txBody>
      </p:sp>
      <p:graphicFrame>
        <p:nvGraphicFramePr>
          <p:cNvPr id="10" name="Table 6">
            <a:extLst>
              <a:ext uri="{FF2B5EF4-FFF2-40B4-BE49-F238E27FC236}">
                <a16:creationId xmlns:a16="http://schemas.microsoft.com/office/drawing/2014/main" xmlns="" id="{BC11D15A-57E6-4368-868D-29C30C0E4C9D}"/>
              </a:ext>
            </a:extLst>
          </p:cNvPr>
          <p:cNvGraphicFramePr>
            <a:graphicFrameLocks noGrp="1"/>
          </p:cNvGraphicFramePr>
          <p:nvPr>
            <p:extLst>
              <p:ext uri="{D42A27DB-BD31-4B8C-83A1-F6EECF244321}">
                <p14:modId xmlns:p14="http://schemas.microsoft.com/office/powerpoint/2010/main" val="2329718979"/>
              </p:ext>
            </p:extLst>
          </p:nvPr>
        </p:nvGraphicFramePr>
        <p:xfrm>
          <a:off x="334569" y="1554884"/>
          <a:ext cx="8474862" cy="2714849"/>
        </p:xfrm>
        <a:graphic>
          <a:graphicData uri="http://schemas.openxmlformats.org/drawingml/2006/table">
            <a:tbl>
              <a:tblPr firstRow="1" bandRow="1">
                <a:tableStyleId>{ED083AE6-46FA-4A59-8FB0-9F97EB10719F}</a:tableStyleId>
              </a:tblPr>
              <a:tblGrid>
                <a:gridCol w="3079557">
                  <a:extLst>
                    <a:ext uri="{9D8B030D-6E8A-4147-A177-3AD203B41FA5}">
                      <a16:colId xmlns:a16="http://schemas.microsoft.com/office/drawing/2014/main" xmlns="" val="922783527"/>
                    </a:ext>
                  </a:extLst>
                </a:gridCol>
                <a:gridCol w="2337855">
                  <a:extLst>
                    <a:ext uri="{9D8B030D-6E8A-4147-A177-3AD203B41FA5}">
                      <a16:colId xmlns:a16="http://schemas.microsoft.com/office/drawing/2014/main" xmlns="" val="1000101124"/>
                    </a:ext>
                  </a:extLst>
                </a:gridCol>
                <a:gridCol w="3057450">
                  <a:extLst>
                    <a:ext uri="{9D8B030D-6E8A-4147-A177-3AD203B41FA5}">
                      <a16:colId xmlns:a16="http://schemas.microsoft.com/office/drawing/2014/main" xmlns="" val="177734315"/>
                    </a:ext>
                  </a:extLst>
                </a:gridCol>
              </a:tblGrid>
              <a:tr h="469242">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PH" sz="1800" dirty="0">
                          <a:solidFill>
                            <a:srgbClr val="002060"/>
                          </a:solidFill>
                          <a:latin typeface="Tahoma" panose="020B0604030504040204" pitchFamily="34" charset="0"/>
                          <a:ea typeface="Tahoma" panose="020B0604030504040204" pitchFamily="34" charset="0"/>
                          <a:cs typeface="Tahoma" panose="020B0604030504040204" pitchFamily="34" charset="0"/>
                        </a:rPr>
                        <a:t>Certification</a:t>
                      </a:r>
                      <a:endParaRPr lang="en-US" sz="1800" dirty="0">
                        <a:solidFill>
                          <a:srgbClr val="002060"/>
                        </a:solidFill>
                        <a:latin typeface="Tahoma" panose="020B0604030504040204" pitchFamily="34" charset="0"/>
                        <a:ea typeface="Tahoma" panose="020B0604030504040204" pitchFamily="34" charset="0"/>
                        <a:cs typeface="Tahoma" panose="020B0604030504040204" pitchFamily="34" charset="0"/>
                      </a:endParaRP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PH" sz="2000" dirty="0">
                          <a:solidFill>
                            <a:srgbClr val="002060"/>
                          </a:solidFill>
                          <a:latin typeface="Tahoma" panose="020B0604030504040204" pitchFamily="34" charset="0"/>
                          <a:ea typeface="Tahoma" panose="020B0604030504040204" pitchFamily="34" charset="0"/>
                          <a:cs typeface="Tahoma" panose="020B0604030504040204" pitchFamily="34" charset="0"/>
                        </a:rPr>
                        <a:t>Amount (Php)</a:t>
                      </a:r>
                      <a:endPar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a:txBody>
                  <a:tcPr anchor="ctr"/>
                </a:tc>
                <a:tc hMerge="1">
                  <a:txBody>
                    <a:bodyPr/>
                    <a:lstStyle/>
                    <a:p>
                      <a:pPr algn="ctr"/>
                      <a:endParaRPr lang="en-US" sz="3200" dirty="0">
                        <a:latin typeface="Franklin Gothic Medium Cond" panose="020B0606030402020204" pitchFamily="34" charset="0"/>
                      </a:endParaRPr>
                    </a:p>
                  </a:txBody>
                  <a:tcPr anchor="ctr"/>
                </a:tc>
                <a:extLst>
                  <a:ext uri="{0D108BD9-81ED-4DB2-BD59-A6C34878D82A}">
                    <a16:rowId xmlns:a16="http://schemas.microsoft.com/office/drawing/2014/main" xmlns="" val="2102767963"/>
                  </a:ext>
                </a:extLst>
              </a:tr>
              <a:tr h="414038">
                <a:tc vMerge="1">
                  <a:txBody>
                    <a:bodyPr/>
                    <a:lstStyle/>
                    <a:p>
                      <a:pPr algn="ctr"/>
                      <a:endParaRPr lang="en-US" sz="3200" dirty="0">
                        <a:latin typeface="Franklin Gothic Medium Cond" panose="020B0606030402020204" pitchFamily="34" charset="0"/>
                      </a:endParaRPr>
                    </a:p>
                  </a:txBody>
                  <a:tcPr anchor="ctr"/>
                </a:tc>
                <a:tc>
                  <a:txBody>
                    <a:bodyPr/>
                    <a:lstStyle/>
                    <a:p>
                      <a:pPr algn="ctr"/>
                      <a:r>
                        <a:rPr lang="en-PH" sz="1800" b="1" dirty="0">
                          <a:solidFill>
                            <a:srgbClr val="002060"/>
                          </a:solidFill>
                          <a:latin typeface="Tahoma" panose="020B0604030504040204" pitchFamily="34" charset="0"/>
                          <a:ea typeface="Tahoma" panose="020B0604030504040204" pitchFamily="34" charset="0"/>
                          <a:cs typeface="Tahoma" panose="020B0604030504040204" pitchFamily="34" charset="0"/>
                        </a:rPr>
                        <a:t>FY 2023</a:t>
                      </a:r>
                      <a:endParaRPr lang="en-US" sz="18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en-US" sz="1800" b="1" dirty="0">
                          <a:solidFill>
                            <a:srgbClr val="002060"/>
                          </a:solidFill>
                          <a:latin typeface="Tahoma" panose="020B0604030504040204" pitchFamily="34" charset="0"/>
                          <a:ea typeface="Tahoma" panose="020B0604030504040204" pitchFamily="34" charset="0"/>
                          <a:cs typeface="Tahoma" panose="020B0604030504040204" pitchFamily="34" charset="0"/>
                        </a:rPr>
                        <a:t>FY 2024</a:t>
                      </a:r>
                    </a:p>
                  </a:txBody>
                  <a:tcPr anchor="ctr"/>
                </a:tc>
                <a:extLst>
                  <a:ext uri="{0D108BD9-81ED-4DB2-BD59-A6C34878D82A}">
                    <a16:rowId xmlns:a16="http://schemas.microsoft.com/office/drawing/2014/main" xmlns="" val="763109602"/>
                  </a:ext>
                </a:extLst>
              </a:tr>
              <a:tr h="448076">
                <a:tc>
                  <a:txBody>
                    <a:bodyPr/>
                    <a:lstStyle/>
                    <a:p>
                      <a:pPr algn="ctr"/>
                      <a:r>
                        <a:rPr lang="en-PH" sz="1800" dirty="0">
                          <a:solidFill>
                            <a:srgbClr val="002060"/>
                          </a:solidFill>
                          <a:latin typeface="Tahoma" panose="020B0604030504040204" pitchFamily="34" charset="0"/>
                          <a:ea typeface="Tahoma" panose="020B0604030504040204" pitchFamily="34" charset="0"/>
                          <a:cs typeface="Tahoma" panose="020B0604030504040204" pitchFamily="34" charset="0"/>
                        </a:rPr>
                        <a:t>Bureau of Internal Revenue</a:t>
                      </a:r>
                      <a:endParaRPr lang="en-US" sz="1800" dirty="0">
                        <a:solidFill>
                          <a:srgbClr val="002060"/>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r"/>
                      <a:r>
                        <a:rPr lang="en-US" sz="1800" dirty="0">
                          <a:solidFill>
                            <a:srgbClr val="002060"/>
                          </a:solidFill>
                          <a:latin typeface="Tahoma" panose="020B0604030504040204" pitchFamily="34" charset="0"/>
                          <a:ea typeface="Tahoma" panose="020B0604030504040204" pitchFamily="34" charset="0"/>
                          <a:cs typeface="Tahoma" panose="020B0604030504040204" pitchFamily="34" charset="0"/>
                        </a:rPr>
                        <a:t>665,801,610,000</a:t>
                      </a:r>
                    </a:p>
                  </a:txBody>
                  <a:tcPr anchor="ctr"/>
                </a:tc>
                <a:tc>
                  <a:txBody>
                    <a:bodyPr/>
                    <a:lstStyle/>
                    <a:p>
                      <a:pPr algn="r"/>
                      <a:r>
                        <a:rPr lang="en-US" sz="1800" dirty="0">
                          <a:solidFill>
                            <a:srgbClr val="002060"/>
                          </a:solidFill>
                          <a:latin typeface="Tahoma" panose="020B0604030504040204" pitchFamily="34" charset="0"/>
                          <a:ea typeface="Tahoma" panose="020B0604030504040204" pitchFamily="34" charset="0"/>
                          <a:cs typeface="Tahoma" panose="020B0604030504040204" pitchFamily="34" charset="0"/>
                        </a:rPr>
                        <a:t>687,998,360,000</a:t>
                      </a:r>
                    </a:p>
                  </a:txBody>
                  <a:tcPr anchor="ctr"/>
                </a:tc>
                <a:extLst>
                  <a:ext uri="{0D108BD9-81ED-4DB2-BD59-A6C34878D82A}">
                    <a16:rowId xmlns:a16="http://schemas.microsoft.com/office/drawing/2014/main" xmlns="" val="3775535644"/>
                  </a:ext>
                </a:extLst>
              </a:tr>
              <a:tr h="527488">
                <a:tc>
                  <a:txBody>
                    <a:bodyPr/>
                    <a:lstStyle/>
                    <a:p>
                      <a:pPr algn="ctr"/>
                      <a:r>
                        <a:rPr lang="en-PH" sz="1800" dirty="0">
                          <a:solidFill>
                            <a:srgbClr val="002060"/>
                          </a:solidFill>
                          <a:latin typeface="Tahoma" panose="020B0604030504040204" pitchFamily="34" charset="0"/>
                          <a:ea typeface="Tahoma" panose="020B0604030504040204" pitchFamily="34" charset="0"/>
                          <a:cs typeface="Tahoma" panose="020B0604030504040204" pitchFamily="34" charset="0"/>
                        </a:rPr>
                        <a:t>Bureau of Customs</a:t>
                      </a:r>
                      <a:endParaRPr lang="en-US" sz="1800" dirty="0">
                        <a:solidFill>
                          <a:srgbClr val="002060"/>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r"/>
                      <a:r>
                        <a:rPr lang="en-US" sz="1800" dirty="0">
                          <a:solidFill>
                            <a:srgbClr val="002060"/>
                          </a:solidFill>
                          <a:latin typeface="Tahoma" panose="020B0604030504040204" pitchFamily="34" charset="0"/>
                          <a:ea typeface="Tahoma" panose="020B0604030504040204" pitchFamily="34" charset="0"/>
                          <a:cs typeface="Tahoma" panose="020B0604030504040204" pitchFamily="34" charset="0"/>
                        </a:rPr>
                        <a:t>154,434,736,000</a:t>
                      </a:r>
                    </a:p>
                  </a:txBody>
                  <a:tcPr anchor="ctr"/>
                </a:tc>
                <a:tc>
                  <a:txBody>
                    <a:bodyPr/>
                    <a:lstStyle/>
                    <a:p>
                      <a:pPr algn="r"/>
                      <a:r>
                        <a:rPr lang="en-US" sz="1800" dirty="0">
                          <a:solidFill>
                            <a:srgbClr val="002060"/>
                          </a:solidFill>
                          <a:latin typeface="Tahoma" panose="020B0604030504040204" pitchFamily="34" charset="0"/>
                          <a:ea typeface="Tahoma" panose="020B0604030504040204" pitchFamily="34" charset="0"/>
                          <a:cs typeface="Tahoma" panose="020B0604030504040204" pitchFamily="34" charset="0"/>
                        </a:rPr>
                        <a:t>183,357,236,000</a:t>
                      </a:r>
                    </a:p>
                  </a:txBody>
                  <a:tcPr anchor="ctr"/>
                </a:tc>
                <a:extLst>
                  <a:ext uri="{0D108BD9-81ED-4DB2-BD59-A6C34878D82A}">
                    <a16:rowId xmlns:a16="http://schemas.microsoft.com/office/drawing/2014/main" xmlns="" val="2143092927"/>
                  </a:ext>
                </a:extLst>
              </a:tr>
              <a:tr h="441967">
                <a:tc>
                  <a:txBody>
                    <a:bodyPr/>
                    <a:lstStyle/>
                    <a:p>
                      <a:pPr algn="ctr"/>
                      <a:r>
                        <a:rPr lang="en-US" sz="1800" dirty="0">
                          <a:solidFill>
                            <a:srgbClr val="002060"/>
                          </a:solidFill>
                          <a:latin typeface="Tahoma" panose="020B0604030504040204" pitchFamily="34" charset="0"/>
                          <a:ea typeface="Tahoma" panose="020B0604030504040204" pitchFamily="34" charset="0"/>
                          <a:cs typeface="Tahoma" panose="020B0604030504040204" pitchFamily="34" charset="0"/>
                        </a:rPr>
                        <a:t>Bureau of the Treasury</a:t>
                      </a:r>
                    </a:p>
                  </a:txBody>
                  <a:tcPr anchor="ctr"/>
                </a:tc>
                <a:tc>
                  <a:txBody>
                    <a:bodyPr/>
                    <a:lstStyle/>
                    <a:p>
                      <a:pPr algn="r"/>
                      <a:r>
                        <a:rPr lang="en-US" sz="1800" dirty="0">
                          <a:solidFill>
                            <a:srgbClr val="002060"/>
                          </a:solidFill>
                          <a:latin typeface="Tahoma" panose="020B0604030504040204" pitchFamily="34" charset="0"/>
                          <a:ea typeface="Tahoma" panose="020B0604030504040204" pitchFamily="34" charset="0"/>
                          <a:cs typeface="Tahoma" panose="020B0604030504040204" pitchFamily="34" charset="0"/>
                        </a:rPr>
                        <a:t>32,582,000</a:t>
                      </a:r>
                    </a:p>
                  </a:txBody>
                  <a:tcPr anchor="ctr"/>
                </a:tc>
                <a:tc>
                  <a:txBody>
                    <a:bodyPr/>
                    <a:lstStyle/>
                    <a:p>
                      <a:pPr algn="r"/>
                      <a:r>
                        <a:rPr lang="en-US" sz="1800" dirty="0">
                          <a:solidFill>
                            <a:srgbClr val="002060"/>
                          </a:solidFill>
                          <a:latin typeface="Tahoma" panose="020B0604030504040204" pitchFamily="34" charset="0"/>
                          <a:ea typeface="Tahoma" panose="020B0604030504040204" pitchFamily="34" charset="0"/>
                          <a:cs typeface="Tahoma" panose="020B0604030504040204" pitchFamily="34" charset="0"/>
                        </a:rPr>
                        <a:t>19,603,000</a:t>
                      </a:r>
                    </a:p>
                  </a:txBody>
                  <a:tcPr anchor="ctr"/>
                </a:tc>
                <a:extLst>
                  <a:ext uri="{0D108BD9-81ED-4DB2-BD59-A6C34878D82A}">
                    <a16:rowId xmlns:a16="http://schemas.microsoft.com/office/drawing/2014/main" xmlns="" val="2628590716"/>
                  </a:ext>
                </a:extLst>
              </a:tr>
              <a:tr h="414038">
                <a:tc>
                  <a:txBody>
                    <a:bodyPr/>
                    <a:lstStyle/>
                    <a:p>
                      <a:pPr algn="ctr"/>
                      <a:r>
                        <a:rPr lang="en-US" sz="1800" b="1" dirty="0">
                          <a:solidFill>
                            <a:srgbClr val="002060"/>
                          </a:solidFill>
                          <a:latin typeface="Tahoma" panose="020B0604030504040204" pitchFamily="34" charset="0"/>
                          <a:ea typeface="Tahoma" panose="020B0604030504040204" pitchFamily="34" charset="0"/>
                          <a:cs typeface="Tahoma" panose="020B0604030504040204" pitchFamily="34" charset="0"/>
                        </a:rPr>
                        <a:t>TOTAL</a:t>
                      </a:r>
                    </a:p>
                  </a:txBody>
                  <a:tcPr anchor="ctr"/>
                </a:tc>
                <a:tc>
                  <a:txBody>
                    <a:bodyPr/>
                    <a:lstStyle/>
                    <a:p>
                      <a:pPr algn="r"/>
                      <a:r>
                        <a:rPr lang="en-US" sz="1800" b="1" dirty="0">
                          <a:solidFill>
                            <a:srgbClr val="002060"/>
                          </a:solidFill>
                          <a:latin typeface="Tahoma" panose="020B0604030504040204" pitchFamily="34" charset="0"/>
                          <a:ea typeface="Tahoma" panose="020B0604030504040204" pitchFamily="34" charset="0"/>
                          <a:cs typeface="Tahoma" panose="020B0604030504040204" pitchFamily="34" charset="0"/>
                        </a:rPr>
                        <a:t>820,268,928,000</a:t>
                      </a:r>
                    </a:p>
                  </a:txBody>
                  <a:tcPr anchor="ctr"/>
                </a:tc>
                <a:tc>
                  <a:txBody>
                    <a:bodyPr/>
                    <a:lstStyle/>
                    <a:p>
                      <a:pPr algn="r"/>
                      <a:r>
                        <a:rPr lang="en-US" sz="1800" b="1" dirty="0">
                          <a:solidFill>
                            <a:srgbClr val="002060"/>
                          </a:solidFill>
                          <a:latin typeface="Tahoma" panose="020B0604030504040204" pitchFamily="34" charset="0"/>
                          <a:ea typeface="Tahoma" panose="020B0604030504040204" pitchFamily="34" charset="0"/>
                          <a:cs typeface="Tahoma" panose="020B0604030504040204" pitchFamily="34" charset="0"/>
                        </a:rPr>
                        <a:t>871,375,199,000</a:t>
                      </a:r>
                    </a:p>
                  </a:txBody>
                  <a:tcPr anchor="ctr"/>
                </a:tc>
                <a:extLst>
                  <a:ext uri="{0D108BD9-81ED-4DB2-BD59-A6C34878D82A}">
                    <a16:rowId xmlns:a16="http://schemas.microsoft.com/office/drawing/2014/main" xmlns="" val="3672891886"/>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6"/>
          <p:cNvPicPr preferRelativeResize="0"/>
          <p:nvPr/>
        </p:nvPicPr>
        <p:blipFill rotWithShape="1">
          <a:blip r:embed="rId3">
            <a:alphaModFix/>
          </a:blip>
          <a:srcRect t="91094"/>
          <a:stretch/>
        </p:blipFill>
        <p:spPr>
          <a:xfrm>
            <a:off x="0" y="4685476"/>
            <a:ext cx="9144003" cy="458024"/>
          </a:xfrm>
          <a:prstGeom prst="rect">
            <a:avLst/>
          </a:prstGeom>
          <a:noFill/>
          <a:ln>
            <a:noFill/>
          </a:ln>
        </p:spPr>
      </p:pic>
      <p:sp>
        <p:nvSpPr>
          <p:cNvPr id="94" name="Google Shape;94;p16"/>
          <p:cNvSpPr txBox="1"/>
          <p:nvPr/>
        </p:nvSpPr>
        <p:spPr>
          <a:xfrm>
            <a:off x="68893" y="1507788"/>
            <a:ext cx="9006214" cy="2930100"/>
          </a:xfrm>
          <a:prstGeom prst="rect">
            <a:avLst/>
          </a:prstGeom>
          <a:noFill/>
          <a:ln>
            <a:noFill/>
          </a:ln>
        </p:spPr>
        <p:txBody>
          <a:bodyPr spcFirstLastPara="1" wrap="square" lIns="91425" tIns="91425" rIns="91425" bIns="91425" anchor="ctr" anchorCtr="0">
            <a:noAutofit/>
          </a:bodyPr>
          <a:lstStyle/>
          <a:p>
            <a:pPr marL="457200" marR="0" lvl="0" indent="-355600" algn="just" rtl="0">
              <a:lnSpc>
                <a:spcPct val="100000"/>
              </a:lnSpc>
              <a:spcBef>
                <a:spcPts val="0"/>
              </a:spcBef>
              <a:spcAft>
                <a:spcPts val="0"/>
              </a:spcAft>
              <a:buClr>
                <a:srgbClr val="27397A"/>
              </a:buClr>
              <a:buSzPts val="2000"/>
              <a:buFont typeface="Montserrat"/>
              <a:buChar char="●"/>
            </a:pPr>
            <a:r>
              <a:rPr lang="en-US" sz="1900"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rPr>
              <a:t>Inclusion of a provision for cities and municipalities </a:t>
            </a:r>
            <a:r>
              <a:rPr lang="en-US" sz="1900" b="1"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rPr>
              <a:t>to allocate a monthly cash subsidy of Php 1,000.00 for solo parents</a:t>
            </a:r>
            <a:r>
              <a:rPr lang="en-US" sz="1900"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rPr>
              <a:t> earning minimum wage and below (RA No. 11861)</a:t>
            </a:r>
            <a:endParaRPr sz="19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sym typeface="Montserrat"/>
            </a:endParaRPr>
          </a:p>
          <a:p>
            <a:pPr marL="457200" marR="0" lvl="0" indent="0" algn="just" rtl="0">
              <a:lnSpc>
                <a:spcPct val="100000"/>
              </a:lnSpc>
              <a:spcBef>
                <a:spcPts val="0"/>
              </a:spcBef>
              <a:spcAft>
                <a:spcPts val="0"/>
              </a:spcAft>
              <a:buNone/>
            </a:pPr>
            <a:endParaRPr sz="1800"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endParaRPr>
          </a:p>
          <a:p>
            <a:pPr marL="457200" lvl="0" indent="-355600" algn="just">
              <a:buClr>
                <a:srgbClr val="27397A"/>
              </a:buClr>
              <a:buSzPts val="2000"/>
              <a:buFont typeface="Montserrat"/>
              <a:buChar char="●"/>
            </a:pPr>
            <a:r>
              <a:rPr lang="en" sz="1900"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rPr>
              <a:t>Cited </a:t>
            </a:r>
            <a:r>
              <a:rPr lang="en-US" sz="1900"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rPr>
              <a:t>Local Budget Circular No. 148 dated December 23, 2022 – </a:t>
            </a:r>
            <a:r>
              <a:rPr lang="en-US" sz="1900" b="1"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rPr>
              <a:t>guidelines on the grant of honorarium to SK Officials</a:t>
            </a:r>
            <a:r>
              <a:rPr lang="en-US" sz="1900"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rPr>
              <a:t> (RA No. 11768)</a:t>
            </a:r>
          </a:p>
          <a:p>
            <a:pPr marL="457200" lvl="0" indent="-355600" algn="just">
              <a:buClr>
                <a:srgbClr val="27397A"/>
              </a:buClr>
              <a:buSzPts val="2000"/>
              <a:buFont typeface="Montserrat"/>
              <a:buChar char="●"/>
            </a:pPr>
            <a:endParaRPr lang="en-US" sz="1800"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endParaRPr>
          </a:p>
          <a:p>
            <a:pPr marL="457200" lvl="0" indent="-355600" algn="just">
              <a:buClr>
                <a:srgbClr val="27397A"/>
              </a:buClr>
              <a:buSzPts val="2000"/>
              <a:buFont typeface="Montserrat"/>
              <a:buChar char="●"/>
            </a:pPr>
            <a:r>
              <a:rPr lang="en-US" sz="1900"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rPr>
              <a:t>Updated relevant </a:t>
            </a:r>
            <a:r>
              <a:rPr lang="en-US" sz="1900" dirty="0" smtClean="0">
                <a:solidFill>
                  <a:srgbClr val="27397A"/>
                </a:solidFill>
                <a:latin typeface="Tahoma" panose="020B0604030504040204" pitchFamily="34" charset="0"/>
                <a:ea typeface="Tahoma" panose="020B0604030504040204" pitchFamily="34" charset="0"/>
                <a:cs typeface="Tahoma" panose="020B0604030504040204" pitchFamily="34" charset="0"/>
                <a:sym typeface="Montserrat"/>
              </a:rPr>
              <a:t>provisions, </a:t>
            </a:r>
            <a:r>
              <a:rPr lang="en-US" sz="1900"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rPr>
              <a:t>including the President’s </a:t>
            </a:r>
            <a:r>
              <a:rPr lang="en-US" sz="1900" b="1"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rPr>
              <a:t>8-Point Socioeconomic Agenda</a:t>
            </a:r>
            <a:r>
              <a:rPr lang="en-US" sz="1900"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rPr>
              <a:t>, and the </a:t>
            </a:r>
            <a:r>
              <a:rPr lang="en-US" sz="1900" b="1"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rPr>
              <a:t>2022-2028 Medium-Term Fiscal Framework</a:t>
            </a:r>
            <a:endParaRPr sz="1900" b="1"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endParaRPr>
          </a:p>
        </p:txBody>
      </p:sp>
      <p:sp>
        <p:nvSpPr>
          <p:cNvPr id="7" name="Google Shape;83;p15">
            <a:extLst>
              <a:ext uri="{FF2B5EF4-FFF2-40B4-BE49-F238E27FC236}">
                <a16:creationId xmlns:a16="http://schemas.microsoft.com/office/drawing/2014/main" xmlns="" id="{0307B1B5-CAEF-43C4-A47A-E9EF79DAA034}"/>
              </a:ext>
            </a:extLst>
          </p:cNvPr>
          <p:cNvSpPr txBox="1"/>
          <p:nvPr/>
        </p:nvSpPr>
        <p:spPr>
          <a:xfrm>
            <a:off x="0" y="263894"/>
            <a:ext cx="9144000" cy="104641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PH" sz="2800" b="1" dirty="0">
                <a:solidFill>
                  <a:srgbClr val="1C4587"/>
                </a:solidFill>
                <a:latin typeface="Tahoma" panose="020B0604030504040204" pitchFamily="34" charset="0"/>
                <a:ea typeface="Tahoma" panose="020B0604030504040204" pitchFamily="34" charset="0"/>
                <a:cs typeface="Tahoma" panose="020B0604030504040204" pitchFamily="34" charset="0"/>
                <a:sym typeface="Montserrat ExtraBold"/>
              </a:rPr>
              <a:t>DRAFT LOCAL BUDGET MEMORANDUM RE:</a:t>
            </a:r>
          </a:p>
          <a:p>
            <a:pPr marL="0" lvl="0" indent="0" algn="ctr" rtl="0">
              <a:spcBef>
                <a:spcPts val="0"/>
              </a:spcBef>
              <a:spcAft>
                <a:spcPts val="0"/>
              </a:spcAft>
              <a:buNone/>
            </a:pPr>
            <a:r>
              <a:rPr lang="en-US" sz="2800" b="1" dirty="0">
                <a:solidFill>
                  <a:srgbClr val="1C4587"/>
                </a:solidFill>
                <a:latin typeface="Tahoma" panose="020B0604030504040204" pitchFamily="34" charset="0"/>
                <a:ea typeface="Tahoma" panose="020B0604030504040204" pitchFamily="34" charset="0"/>
                <a:cs typeface="Tahoma" panose="020B0604030504040204" pitchFamily="34" charset="0"/>
                <a:sym typeface="Montserrat ExtraBold"/>
              </a:rPr>
              <a:t>F</a:t>
            </a:r>
            <a:r>
              <a:rPr lang="en-PH" sz="2800" b="1" dirty="0">
                <a:solidFill>
                  <a:srgbClr val="1C4587"/>
                </a:solidFill>
                <a:latin typeface="Tahoma" panose="020B0604030504040204" pitchFamily="34" charset="0"/>
                <a:ea typeface="Tahoma" panose="020B0604030504040204" pitchFamily="34" charset="0"/>
                <a:cs typeface="Tahoma" panose="020B0604030504040204" pitchFamily="34" charset="0"/>
                <a:sym typeface="Montserrat ExtraBold"/>
              </a:rPr>
              <a:t>Y 2024 NTA SHARES OF LGUS</a:t>
            </a:r>
            <a:endParaRPr sz="2400" b="1" dirty="0">
              <a:solidFill>
                <a:srgbClr val="1C4587"/>
              </a:solidFill>
              <a:latin typeface="Tahoma" panose="020B0604030504040204" pitchFamily="34" charset="0"/>
              <a:ea typeface="Tahoma" panose="020B0604030504040204" pitchFamily="34" charset="0"/>
              <a:cs typeface="Tahoma" panose="020B0604030504040204" pitchFamily="34" charset="0"/>
              <a:sym typeface="Montserrat Extra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
                                            <p:txEl>
                                              <p:pRg st="0" end="0"/>
                                            </p:txEl>
                                          </p:spTgt>
                                        </p:tgtEl>
                                        <p:attrNameLst>
                                          <p:attrName>style.visibility</p:attrName>
                                        </p:attrNameLst>
                                      </p:cBhvr>
                                      <p:to>
                                        <p:strVal val="visible"/>
                                      </p:to>
                                    </p:set>
                                    <p:animEffect transition="in" filter="fade">
                                      <p:cBhvr>
                                        <p:cTn id="7" dur="1100"/>
                                        <p:tgtEl>
                                          <p:spTgt spid="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
                                            <p:txEl>
                                              <p:pRg st="2" end="2"/>
                                            </p:txEl>
                                          </p:spTgt>
                                        </p:tgtEl>
                                        <p:attrNameLst>
                                          <p:attrName>style.visibility</p:attrName>
                                        </p:attrNameLst>
                                      </p:cBhvr>
                                      <p:to>
                                        <p:strVal val="visible"/>
                                      </p:to>
                                    </p:set>
                                    <p:animEffect transition="in" filter="fade">
                                      <p:cBhvr>
                                        <p:cTn id="12" dur="1100"/>
                                        <p:tgtEl>
                                          <p:spTgt spid="9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4">
                                            <p:txEl>
                                              <p:pRg st="4" end="4"/>
                                            </p:txEl>
                                          </p:spTgt>
                                        </p:tgtEl>
                                        <p:attrNameLst>
                                          <p:attrName>style.visibility</p:attrName>
                                        </p:attrNameLst>
                                      </p:cBhvr>
                                      <p:to>
                                        <p:strVal val="visible"/>
                                      </p:to>
                                    </p:set>
                                    <p:animEffect transition="in" filter="fade">
                                      <p:cBhvr>
                                        <p:cTn id="17" dur="1100"/>
                                        <p:tgtEl>
                                          <p:spTgt spid="9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6"/>
          <p:cNvPicPr preferRelativeResize="0"/>
          <p:nvPr/>
        </p:nvPicPr>
        <p:blipFill rotWithShape="1">
          <a:blip r:embed="rId3">
            <a:alphaModFix/>
          </a:blip>
          <a:srcRect t="91094"/>
          <a:stretch/>
        </p:blipFill>
        <p:spPr>
          <a:xfrm>
            <a:off x="0" y="4685476"/>
            <a:ext cx="9144003" cy="458024"/>
          </a:xfrm>
          <a:prstGeom prst="rect">
            <a:avLst/>
          </a:prstGeom>
          <a:noFill/>
          <a:ln>
            <a:noFill/>
          </a:ln>
        </p:spPr>
      </p:pic>
      <p:sp>
        <p:nvSpPr>
          <p:cNvPr id="94" name="Google Shape;94;p16"/>
          <p:cNvSpPr txBox="1"/>
          <p:nvPr/>
        </p:nvSpPr>
        <p:spPr>
          <a:xfrm>
            <a:off x="68893" y="1507788"/>
            <a:ext cx="9006214" cy="2930100"/>
          </a:xfrm>
          <a:prstGeom prst="rect">
            <a:avLst/>
          </a:prstGeom>
          <a:noFill/>
          <a:ln>
            <a:noFill/>
          </a:ln>
        </p:spPr>
        <p:txBody>
          <a:bodyPr spcFirstLastPara="1" wrap="square" lIns="91425" tIns="91425" rIns="91425" bIns="91425" anchor="t" anchorCtr="0">
            <a:noAutofit/>
          </a:bodyPr>
          <a:lstStyle/>
          <a:p>
            <a:pPr marL="457200" lvl="0" indent="-355600" algn="just">
              <a:buClr>
                <a:srgbClr val="27397A"/>
              </a:buClr>
              <a:buSzPts val="2000"/>
              <a:buFont typeface="Montserrat"/>
              <a:buChar char="●"/>
            </a:pPr>
            <a:r>
              <a:rPr lang="en-US" sz="2000"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rPr>
              <a:t>Updated </a:t>
            </a:r>
            <a:r>
              <a:rPr lang="en-US" sz="2000" b="1"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rPr>
              <a:t>Local Budget Preparation Forms and other required documents </a:t>
            </a:r>
            <a:r>
              <a:rPr lang="en-US" sz="2000"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rPr>
              <a:t>in anticipation of the issuance of the BOM for LGUs (2023 Edition)</a:t>
            </a:r>
            <a:endParaRPr sz="2000" b="1"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endParaRPr>
          </a:p>
        </p:txBody>
      </p:sp>
      <p:sp>
        <p:nvSpPr>
          <p:cNvPr id="7" name="Google Shape;83;p15">
            <a:extLst>
              <a:ext uri="{FF2B5EF4-FFF2-40B4-BE49-F238E27FC236}">
                <a16:creationId xmlns:a16="http://schemas.microsoft.com/office/drawing/2014/main" xmlns="" id="{0307B1B5-CAEF-43C4-A47A-E9EF79DAA034}"/>
              </a:ext>
            </a:extLst>
          </p:cNvPr>
          <p:cNvSpPr txBox="1"/>
          <p:nvPr/>
        </p:nvSpPr>
        <p:spPr>
          <a:xfrm>
            <a:off x="0" y="263894"/>
            <a:ext cx="9144000" cy="104641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PH" sz="2800" b="1" dirty="0">
                <a:solidFill>
                  <a:srgbClr val="1C4587"/>
                </a:solidFill>
                <a:latin typeface="Tahoma" panose="020B0604030504040204" pitchFamily="34" charset="0"/>
                <a:ea typeface="Tahoma" panose="020B0604030504040204" pitchFamily="34" charset="0"/>
                <a:cs typeface="Tahoma" panose="020B0604030504040204" pitchFamily="34" charset="0"/>
                <a:sym typeface="Montserrat ExtraBold"/>
              </a:rPr>
              <a:t>DRAFT LOCAL BUDGET MEMORANDUM RE:</a:t>
            </a:r>
          </a:p>
          <a:p>
            <a:pPr marL="0" lvl="0" indent="0" algn="ctr" rtl="0">
              <a:spcBef>
                <a:spcPts val="0"/>
              </a:spcBef>
              <a:spcAft>
                <a:spcPts val="0"/>
              </a:spcAft>
              <a:buNone/>
            </a:pPr>
            <a:r>
              <a:rPr lang="en-US" sz="2800" b="1" dirty="0">
                <a:solidFill>
                  <a:srgbClr val="1C4587"/>
                </a:solidFill>
                <a:latin typeface="Tahoma" panose="020B0604030504040204" pitchFamily="34" charset="0"/>
                <a:ea typeface="Tahoma" panose="020B0604030504040204" pitchFamily="34" charset="0"/>
                <a:cs typeface="Tahoma" panose="020B0604030504040204" pitchFamily="34" charset="0"/>
                <a:sym typeface="Montserrat ExtraBold"/>
              </a:rPr>
              <a:t>F</a:t>
            </a:r>
            <a:r>
              <a:rPr lang="en-PH" sz="2800" b="1" dirty="0">
                <a:solidFill>
                  <a:srgbClr val="1C4587"/>
                </a:solidFill>
                <a:latin typeface="Tahoma" panose="020B0604030504040204" pitchFamily="34" charset="0"/>
                <a:ea typeface="Tahoma" panose="020B0604030504040204" pitchFamily="34" charset="0"/>
                <a:cs typeface="Tahoma" panose="020B0604030504040204" pitchFamily="34" charset="0"/>
                <a:sym typeface="Montserrat ExtraBold"/>
              </a:rPr>
              <a:t>Y 2024 NTA SHARES OF LGUS</a:t>
            </a:r>
            <a:endParaRPr sz="2400" b="1" dirty="0">
              <a:solidFill>
                <a:srgbClr val="1C4587"/>
              </a:solidFill>
              <a:latin typeface="Tahoma" panose="020B0604030504040204" pitchFamily="34" charset="0"/>
              <a:ea typeface="Tahoma" panose="020B0604030504040204" pitchFamily="34" charset="0"/>
              <a:cs typeface="Tahoma" panose="020B0604030504040204" pitchFamily="34" charset="0"/>
              <a:sym typeface="Montserrat ExtraBold"/>
            </a:endParaRPr>
          </a:p>
        </p:txBody>
      </p:sp>
    </p:spTree>
    <p:extLst>
      <p:ext uri="{BB962C8B-B14F-4D97-AF65-F5344CB8AC3E}">
        <p14:creationId xmlns:p14="http://schemas.microsoft.com/office/powerpoint/2010/main" val="30650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
                                            <p:txEl>
                                              <p:pRg st="0" end="0"/>
                                            </p:txEl>
                                          </p:spTgt>
                                        </p:tgtEl>
                                        <p:attrNameLst>
                                          <p:attrName>style.visibility</p:attrName>
                                        </p:attrNameLst>
                                      </p:cBhvr>
                                      <p:to>
                                        <p:strVal val="visible"/>
                                      </p:to>
                                    </p:set>
                                    <p:animEffect transition="in" filter="fade">
                                      <p:cBhvr>
                                        <p:cTn id="7" dur="1100"/>
                                        <p:tgtEl>
                                          <p:spTgt spid="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2218308d57d_0_50"/>
          <p:cNvSpPr txBox="1">
            <a:spLocks noGrp="1"/>
          </p:cNvSpPr>
          <p:nvPr>
            <p:ph type="ctrTitle"/>
          </p:nvPr>
        </p:nvSpPr>
        <p:spPr>
          <a:xfrm>
            <a:off x="279156" y="2854910"/>
            <a:ext cx="4389525" cy="535500"/>
          </a:xfrm>
          <a:prstGeom prst="rect">
            <a:avLst/>
          </a:prstGeom>
          <a:noFill/>
          <a:ln>
            <a:noFill/>
          </a:ln>
        </p:spPr>
        <p:txBody>
          <a:bodyPr spcFirstLastPara="1" wrap="square" lIns="68569" tIns="34275" rIns="68569" bIns="34275" anchor="b" anchorCtr="0">
            <a:normAutofit fontScale="90000"/>
          </a:bodyPr>
          <a:lstStyle/>
          <a:p>
            <a:pPr>
              <a:lnSpc>
                <a:spcPct val="90000"/>
              </a:lnSpc>
              <a:buSzPct val="111111"/>
            </a:pPr>
            <a:endParaRPr/>
          </a:p>
        </p:txBody>
      </p:sp>
      <p:sp>
        <p:nvSpPr>
          <p:cNvPr id="220" name="Google Shape;220;g2218308d57d_0_50"/>
          <p:cNvSpPr txBox="1">
            <a:spLocks noGrp="1"/>
          </p:cNvSpPr>
          <p:nvPr>
            <p:ph type="subTitle" idx="1"/>
          </p:nvPr>
        </p:nvSpPr>
        <p:spPr>
          <a:xfrm>
            <a:off x="279156" y="3492836"/>
            <a:ext cx="4389525" cy="371475"/>
          </a:xfrm>
          <a:prstGeom prst="rect">
            <a:avLst/>
          </a:prstGeom>
          <a:noFill/>
          <a:ln>
            <a:noFill/>
          </a:ln>
        </p:spPr>
        <p:txBody>
          <a:bodyPr spcFirstLastPara="1" wrap="square" lIns="68569" tIns="34275" rIns="68569" bIns="34275" anchor="t" anchorCtr="0">
            <a:normAutofit fontScale="62500" lnSpcReduction="20000"/>
          </a:bodyPr>
          <a:lstStyle/>
          <a:p>
            <a:pPr marL="0" indent="0">
              <a:lnSpc>
                <a:spcPct val="90000"/>
              </a:lnSpc>
              <a:spcBef>
                <a:spcPts val="750"/>
              </a:spcBef>
              <a:buSzPts val="2400"/>
            </a:pPr>
            <a:endParaRPr/>
          </a:p>
        </p:txBody>
      </p:sp>
      <p:sp>
        <p:nvSpPr>
          <p:cNvPr id="221" name="Google Shape;221;g2218308d57d_0_50"/>
          <p:cNvSpPr/>
          <p:nvPr/>
        </p:nvSpPr>
        <p:spPr>
          <a:xfrm>
            <a:off x="0" y="-3713"/>
            <a:ext cx="9144000" cy="5150925"/>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p>
        </p:txBody>
      </p:sp>
      <p:pic>
        <p:nvPicPr>
          <p:cNvPr id="222" name="Google Shape;222;g2218308d57d_0_50"/>
          <p:cNvPicPr preferRelativeResize="0"/>
          <p:nvPr/>
        </p:nvPicPr>
        <p:blipFill rotWithShape="1">
          <a:blip r:embed="rId3">
            <a:alphaModFix/>
          </a:blip>
          <a:srcRect/>
          <a:stretch/>
        </p:blipFill>
        <p:spPr>
          <a:xfrm>
            <a:off x="8349560" y="70574"/>
            <a:ext cx="677531" cy="677513"/>
          </a:xfrm>
          <a:prstGeom prst="rect">
            <a:avLst/>
          </a:prstGeom>
          <a:noFill/>
          <a:ln>
            <a:noFill/>
          </a:ln>
        </p:spPr>
      </p:pic>
      <p:sp>
        <p:nvSpPr>
          <p:cNvPr id="223" name="Google Shape;223;g2218308d57d_0_50"/>
          <p:cNvSpPr txBox="1">
            <a:spLocks noGrp="1"/>
          </p:cNvSpPr>
          <p:nvPr>
            <p:ph type="ctrTitle"/>
          </p:nvPr>
        </p:nvSpPr>
        <p:spPr>
          <a:xfrm>
            <a:off x="1759575" y="2585588"/>
            <a:ext cx="6678900" cy="1353375"/>
          </a:xfrm>
          <a:prstGeom prst="rect">
            <a:avLst/>
          </a:prstGeom>
          <a:solidFill>
            <a:schemeClr val="lt1"/>
          </a:solidFill>
          <a:ln>
            <a:noFill/>
          </a:ln>
        </p:spPr>
        <p:txBody>
          <a:bodyPr spcFirstLastPara="1" wrap="square" lIns="68569" tIns="34275" rIns="68569" bIns="34275" anchor="b" anchorCtr="0">
            <a:noAutofit/>
          </a:bodyPr>
          <a:lstStyle/>
          <a:p>
            <a:pPr>
              <a:buSzPts val="990"/>
            </a:pPr>
            <a:r>
              <a:rPr lang="en-PH" sz="2535" b="1">
                <a:solidFill>
                  <a:srgbClr val="2E4199"/>
                </a:solidFill>
                <a:latin typeface="Montserrat"/>
                <a:ea typeface="Montserrat"/>
                <a:cs typeface="Montserrat"/>
                <a:sym typeface="Montserrat"/>
              </a:rPr>
              <a:t>LEGAL BASES ON THE DBM </a:t>
            </a:r>
            <a:endParaRPr sz="2535" b="1">
              <a:solidFill>
                <a:srgbClr val="2E4199"/>
              </a:solidFill>
              <a:latin typeface="Montserrat"/>
              <a:ea typeface="Montserrat"/>
              <a:cs typeface="Montserrat"/>
              <a:sym typeface="Montserrat"/>
            </a:endParaRPr>
          </a:p>
          <a:p>
            <a:pPr>
              <a:buSzPts val="990"/>
            </a:pPr>
            <a:r>
              <a:rPr lang="en-PH" sz="2535" b="1">
                <a:solidFill>
                  <a:srgbClr val="2E4199"/>
                </a:solidFill>
                <a:latin typeface="Montserrat"/>
                <a:ea typeface="Montserrat"/>
                <a:cs typeface="Montserrat"/>
                <a:sym typeface="Montserrat"/>
              </a:rPr>
              <a:t>AS AN OVERSIGHT AGENCY </a:t>
            </a:r>
            <a:endParaRPr sz="2535" b="1">
              <a:solidFill>
                <a:srgbClr val="2E4199"/>
              </a:solidFill>
              <a:latin typeface="Montserrat"/>
              <a:ea typeface="Montserrat"/>
              <a:cs typeface="Montserrat"/>
              <a:sym typeface="Montserrat"/>
            </a:endParaRPr>
          </a:p>
          <a:p>
            <a:pPr>
              <a:buSzPts val="990"/>
            </a:pPr>
            <a:r>
              <a:rPr lang="en-PH" sz="2535" b="1">
                <a:solidFill>
                  <a:srgbClr val="2E4199"/>
                </a:solidFill>
                <a:latin typeface="Montserrat"/>
                <a:ea typeface="Montserrat"/>
                <a:cs typeface="Montserrat"/>
                <a:sym typeface="Montserrat"/>
              </a:rPr>
              <a:t>ON INTERNAL AUDIT </a:t>
            </a:r>
            <a:endParaRPr sz="4223" b="1"/>
          </a:p>
        </p:txBody>
      </p:sp>
      <p:pic>
        <p:nvPicPr>
          <p:cNvPr id="224" name="Google Shape;224;g2218308d57d_0_50"/>
          <p:cNvPicPr preferRelativeResize="0"/>
          <p:nvPr/>
        </p:nvPicPr>
        <p:blipFill rotWithShape="1">
          <a:blip r:embed="rId4">
            <a:alphaModFix/>
          </a:blip>
          <a:srcRect/>
          <a:stretch/>
        </p:blipFill>
        <p:spPr>
          <a:xfrm rot="5400000">
            <a:off x="-870957" y="1574916"/>
            <a:ext cx="3679482" cy="550069"/>
          </a:xfrm>
          <a:prstGeom prst="rect">
            <a:avLst/>
          </a:prstGeom>
          <a:noFill/>
          <a:ln>
            <a:noFill/>
          </a:ln>
        </p:spPr>
      </p:pic>
      <p:sp>
        <p:nvSpPr>
          <p:cNvPr id="225" name="Google Shape;225;g2218308d57d_0_50"/>
          <p:cNvSpPr txBox="1"/>
          <p:nvPr/>
        </p:nvSpPr>
        <p:spPr>
          <a:xfrm>
            <a:off x="1366856" y="1282313"/>
            <a:ext cx="7143750" cy="769050"/>
          </a:xfrm>
          <a:prstGeom prst="rect">
            <a:avLst/>
          </a:prstGeom>
          <a:noFill/>
          <a:ln>
            <a:noFill/>
          </a:ln>
        </p:spPr>
        <p:txBody>
          <a:bodyPr spcFirstLastPara="1" wrap="square" lIns="68569" tIns="34275" rIns="68569" bIns="34275" anchor="b" anchorCtr="0">
            <a:normAutofit/>
          </a:bodyPr>
          <a:lstStyle/>
          <a:p>
            <a:pPr algn="ctr">
              <a:lnSpc>
                <a:spcPct val="90000"/>
              </a:lnSpc>
              <a:buSzPts val="5000"/>
            </a:pPr>
            <a:r>
              <a:rPr lang="en-PH" sz="3750" b="1">
                <a:solidFill>
                  <a:srgbClr val="FF9900"/>
                </a:solidFill>
                <a:latin typeface="Montserrat"/>
                <a:ea typeface="Montserrat"/>
                <a:cs typeface="Montserrat"/>
                <a:sym typeface="Montserrat"/>
              </a:rPr>
              <a:t>01</a:t>
            </a:r>
            <a:endParaRPr sz="3750" b="1">
              <a:solidFill>
                <a:srgbClr val="FF9900"/>
              </a:solidFill>
              <a:latin typeface="Montserrat"/>
              <a:ea typeface="Montserrat"/>
              <a:cs typeface="Montserrat"/>
              <a:sym typeface="Montserrat"/>
            </a:endParaRPr>
          </a:p>
        </p:txBody>
      </p:sp>
      <p:pic>
        <p:nvPicPr>
          <p:cNvPr id="226" name="Google Shape;226;g2218308d57d_0_50"/>
          <p:cNvPicPr preferRelativeResize="0"/>
          <p:nvPr/>
        </p:nvPicPr>
        <p:blipFill rotWithShape="1">
          <a:blip r:embed="rId5">
            <a:alphaModFix/>
          </a:blip>
          <a:srcRect/>
          <a:stretch/>
        </p:blipFill>
        <p:spPr>
          <a:xfrm>
            <a:off x="327506" y="-3713"/>
            <a:ext cx="771525" cy="3707325"/>
          </a:xfrm>
          <a:prstGeom prst="rect">
            <a:avLst/>
          </a:prstGeom>
          <a:noFill/>
          <a:ln w="9525" cap="flat" cmpd="sng">
            <a:solidFill>
              <a:schemeClr val="lt1"/>
            </a:solidFill>
            <a:prstDash val="solid"/>
            <a:round/>
            <a:headEnd type="none" w="sm" len="sm"/>
            <a:tailEnd type="none" w="sm" len="sm"/>
          </a:ln>
        </p:spPr>
      </p:pic>
      <p:pic>
        <p:nvPicPr>
          <p:cNvPr id="227" name="Google Shape;227;g2218308d57d_0_50"/>
          <p:cNvPicPr preferRelativeResize="0"/>
          <p:nvPr/>
        </p:nvPicPr>
        <p:blipFill rotWithShape="1">
          <a:blip r:embed="rId6">
            <a:alphaModFix/>
          </a:blip>
          <a:srcRect/>
          <a:stretch/>
        </p:blipFill>
        <p:spPr>
          <a:xfrm>
            <a:off x="26119" y="3116494"/>
            <a:ext cx="1340775" cy="1100250"/>
          </a:xfrm>
          <a:prstGeom prst="ellipse">
            <a:avLst/>
          </a:prstGeom>
          <a:noFill/>
          <a:ln w="9525" cap="flat" cmpd="sng">
            <a:solidFill>
              <a:schemeClr val="lt1"/>
            </a:solidFill>
            <a:prstDash val="solid"/>
            <a:round/>
            <a:headEnd type="none" w="sm" len="sm"/>
            <a:tailEnd type="none" w="sm" len="sm"/>
          </a:ln>
        </p:spPr>
      </p:pic>
    </p:spTree>
    <p:extLst>
      <p:ext uri="{BB962C8B-B14F-4D97-AF65-F5344CB8AC3E}">
        <p14:creationId xmlns:p14="http://schemas.microsoft.com/office/powerpoint/2010/main" val="1780362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22e7dc48ae6_0_444"/>
          <p:cNvSpPr txBox="1"/>
          <p:nvPr/>
        </p:nvSpPr>
        <p:spPr>
          <a:xfrm>
            <a:off x="1336950" y="2108025"/>
            <a:ext cx="6470100" cy="971100"/>
          </a:xfrm>
          <a:prstGeom prst="rect">
            <a:avLst/>
          </a:prstGeom>
          <a:noFill/>
          <a:ln>
            <a:noFill/>
          </a:ln>
        </p:spPr>
        <p:txBody>
          <a:bodyPr spcFirstLastPara="1" wrap="square" lIns="68569" tIns="34275" rIns="68569" bIns="34275" anchor="t" anchorCtr="0">
            <a:noAutofit/>
          </a:bodyPr>
          <a:lstStyle/>
          <a:p>
            <a:pPr algn="ctr">
              <a:buSzPts val="3300"/>
            </a:pPr>
            <a:r>
              <a:rPr lang="en-US" sz="2475" b="1">
                <a:solidFill>
                  <a:srgbClr val="002060"/>
                </a:solidFill>
                <a:latin typeface="Tahoma"/>
                <a:ea typeface="Tahoma"/>
                <a:cs typeface="Tahoma"/>
                <a:sym typeface="Tahoma"/>
              </a:rPr>
              <a:t>UPDATES ON THE FULL DEVOLUTION EFFORT OF GOVERNMENT</a:t>
            </a:r>
            <a:endParaRPr sz="1050">
              <a:solidFill>
                <a:srgbClr val="002060"/>
              </a:solidFill>
            </a:endParaRPr>
          </a:p>
        </p:txBody>
      </p:sp>
      <p:sp>
        <p:nvSpPr>
          <p:cNvPr id="187" name="Google Shape;187;g22e7dc48ae6_0_444"/>
          <p:cNvSpPr txBox="1"/>
          <p:nvPr/>
        </p:nvSpPr>
        <p:spPr>
          <a:xfrm>
            <a:off x="4234388" y="1527253"/>
            <a:ext cx="675225" cy="507825"/>
          </a:xfrm>
          <a:prstGeom prst="rect">
            <a:avLst/>
          </a:prstGeom>
          <a:noFill/>
          <a:ln>
            <a:noFill/>
          </a:ln>
        </p:spPr>
        <p:txBody>
          <a:bodyPr spcFirstLastPara="1" wrap="square" lIns="68569" tIns="34275" rIns="68569" bIns="34275" anchor="t" anchorCtr="0">
            <a:noAutofit/>
          </a:bodyPr>
          <a:lstStyle/>
          <a:p>
            <a:pPr algn="ctr">
              <a:buSzPts val="3200"/>
            </a:pPr>
            <a:r>
              <a:rPr lang="en-US" sz="2925" b="1">
                <a:solidFill>
                  <a:schemeClr val="dk2"/>
                </a:solidFill>
                <a:latin typeface="Tahoma"/>
                <a:ea typeface="Tahoma"/>
                <a:cs typeface="Tahoma"/>
                <a:sym typeface="Tahoma"/>
              </a:rPr>
              <a:t>1</a:t>
            </a:r>
            <a:endParaRPr sz="2925" b="1">
              <a:solidFill>
                <a:schemeClr val="dk2"/>
              </a:solidFill>
              <a:latin typeface="Tahoma"/>
              <a:ea typeface="Tahoma"/>
              <a:cs typeface="Tahoma"/>
              <a:sym typeface="Tahoma"/>
            </a:endParaRPr>
          </a:p>
        </p:txBody>
      </p:sp>
      <p:sp>
        <p:nvSpPr>
          <p:cNvPr id="188" name="Google Shape;188;g22e7dc48ae6_0_444"/>
          <p:cNvSpPr/>
          <p:nvPr/>
        </p:nvSpPr>
        <p:spPr>
          <a:xfrm>
            <a:off x="193813" y="4008879"/>
            <a:ext cx="2728350" cy="1058625"/>
          </a:xfrm>
          <a:prstGeom prst="rect">
            <a:avLst/>
          </a:prstGeom>
          <a:solidFill>
            <a:schemeClr val="lt1"/>
          </a:solidFill>
          <a:ln>
            <a:noFill/>
          </a:ln>
        </p:spPr>
        <p:txBody>
          <a:bodyPr spcFirstLastPara="1" wrap="square" lIns="68569" tIns="34275" rIns="68569" bIns="34275" anchor="ctr" anchorCtr="0">
            <a:noAutofit/>
          </a:bodyPr>
          <a:lstStyle/>
          <a:p>
            <a:pPr algn="ctr">
              <a:buSzPts val="1400"/>
            </a:pPr>
            <a:endParaRPr sz="1050">
              <a:solidFill>
                <a:schemeClr val="lt1"/>
              </a:solidFill>
            </a:endParaRPr>
          </a:p>
        </p:txBody>
      </p:sp>
      <p:pic>
        <p:nvPicPr>
          <p:cNvPr id="5" name="Google Shape;91;p16"/>
          <p:cNvPicPr preferRelativeResize="0"/>
          <p:nvPr/>
        </p:nvPicPr>
        <p:blipFill rotWithShape="1">
          <a:blip r:embed="rId3">
            <a:alphaModFix/>
          </a:blip>
          <a:srcRect t="91094"/>
          <a:stretch/>
        </p:blipFill>
        <p:spPr>
          <a:xfrm>
            <a:off x="0" y="4685476"/>
            <a:ext cx="9144003" cy="458024"/>
          </a:xfrm>
          <a:prstGeom prst="rect">
            <a:avLst/>
          </a:prstGeom>
          <a:noFill/>
          <a:ln>
            <a:noFill/>
          </a:ln>
        </p:spPr>
      </p:pic>
    </p:spTree>
    <p:extLst>
      <p:ext uri="{BB962C8B-B14F-4D97-AF65-F5344CB8AC3E}">
        <p14:creationId xmlns:p14="http://schemas.microsoft.com/office/powerpoint/2010/main" val="42426149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22e7dc48ae6_0_245"/>
          <p:cNvSpPr/>
          <p:nvPr/>
        </p:nvSpPr>
        <p:spPr>
          <a:xfrm>
            <a:off x="193813" y="4008879"/>
            <a:ext cx="2728350" cy="1058625"/>
          </a:xfrm>
          <a:prstGeom prst="rect">
            <a:avLst/>
          </a:prstGeom>
          <a:solidFill>
            <a:schemeClr val="lt1"/>
          </a:solidFill>
          <a:ln>
            <a:noFill/>
          </a:ln>
        </p:spPr>
        <p:txBody>
          <a:bodyPr spcFirstLastPara="1" wrap="square" lIns="68569" tIns="34275" rIns="68569" bIns="34275" anchor="ctr" anchorCtr="0">
            <a:noAutofit/>
          </a:bodyPr>
          <a:lstStyle/>
          <a:p>
            <a:pPr algn="ctr">
              <a:buSzPts val="1400"/>
            </a:pPr>
            <a:endParaRPr sz="1050">
              <a:solidFill>
                <a:schemeClr val="lt1"/>
              </a:solidFill>
            </a:endParaRPr>
          </a:p>
        </p:txBody>
      </p:sp>
      <p:sp>
        <p:nvSpPr>
          <p:cNvPr id="195" name="Google Shape;195;g22e7dc48ae6_0_245"/>
          <p:cNvSpPr txBox="1"/>
          <p:nvPr/>
        </p:nvSpPr>
        <p:spPr>
          <a:xfrm>
            <a:off x="1749150" y="103838"/>
            <a:ext cx="5645700" cy="684450"/>
          </a:xfrm>
          <a:prstGeom prst="rect">
            <a:avLst/>
          </a:prstGeom>
          <a:noFill/>
          <a:ln>
            <a:noFill/>
          </a:ln>
        </p:spPr>
        <p:txBody>
          <a:bodyPr spcFirstLastPara="1" wrap="square" lIns="68569" tIns="34275" rIns="68569" bIns="34275" anchor="t" anchorCtr="0">
            <a:noAutofit/>
          </a:bodyPr>
          <a:lstStyle/>
          <a:p>
            <a:pPr algn="ctr">
              <a:buSzPts val="2800"/>
            </a:pPr>
            <a:r>
              <a:rPr lang="en-US" sz="2100" b="1">
                <a:solidFill>
                  <a:srgbClr val="002060"/>
                </a:solidFill>
                <a:latin typeface="Tahoma"/>
                <a:ea typeface="Tahoma"/>
                <a:cs typeface="Tahoma"/>
                <a:sym typeface="Tahoma"/>
              </a:rPr>
              <a:t>MANDANAS-GARCIA RULING AND </a:t>
            </a:r>
            <a:endParaRPr sz="2100" b="1">
              <a:solidFill>
                <a:srgbClr val="002060"/>
              </a:solidFill>
              <a:latin typeface="Tahoma"/>
              <a:ea typeface="Tahoma"/>
              <a:cs typeface="Tahoma"/>
              <a:sym typeface="Tahoma"/>
            </a:endParaRPr>
          </a:p>
          <a:p>
            <a:pPr algn="ctr">
              <a:buSzPts val="2800"/>
            </a:pPr>
            <a:r>
              <a:rPr lang="en-US" sz="2100" b="1">
                <a:solidFill>
                  <a:srgbClr val="002060"/>
                </a:solidFill>
                <a:latin typeface="Tahoma"/>
                <a:ea typeface="Tahoma"/>
                <a:cs typeface="Tahoma"/>
                <a:sym typeface="Tahoma"/>
              </a:rPr>
              <a:t>THE FULL DEVOLUTION EFFORT</a:t>
            </a:r>
            <a:endParaRPr sz="2100" b="1">
              <a:solidFill>
                <a:srgbClr val="002060"/>
              </a:solidFill>
              <a:latin typeface="Tahoma"/>
              <a:ea typeface="Tahoma"/>
              <a:cs typeface="Tahoma"/>
              <a:sym typeface="Tahoma"/>
            </a:endParaRPr>
          </a:p>
        </p:txBody>
      </p:sp>
      <p:pic>
        <p:nvPicPr>
          <p:cNvPr id="196" name="Google Shape;196;g22e7dc48ae6_0_245"/>
          <p:cNvPicPr preferRelativeResize="0"/>
          <p:nvPr/>
        </p:nvPicPr>
        <p:blipFill rotWithShape="1">
          <a:blip r:embed="rId3">
            <a:alphaModFix/>
          </a:blip>
          <a:srcRect/>
          <a:stretch/>
        </p:blipFill>
        <p:spPr>
          <a:xfrm rot="-304081">
            <a:off x="2675242" y="819787"/>
            <a:ext cx="1160075" cy="1456723"/>
          </a:xfrm>
          <a:prstGeom prst="rect">
            <a:avLst/>
          </a:prstGeom>
          <a:noFill/>
          <a:ln>
            <a:noFill/>
          </a:ln>
        </p:spPr>
      </p:pic>
      <p:sp>
        <p:nvSpPr>
          <p:cNvPr id="197" name="Google Shape;197;g22e7dc48ae6_0_245"/>
          <p:cNvSpPr/>
          <p:nvPr/>
        </p:nvSpPr>
        <p:spPr>
          <a:xfrm>
            <a:off x="3421538" y="1192763"/>
            <a:ext cx="3340575" cy="710775"/>
          </a:xfrm>
          <a:prstGeom prst="roundRect">
            <a:avLst>
              <a:gd name="adj" fmla="val 8433"/>
            </a:avLst>
          </a:prstGeom>
          <a:solidFill>
            <a:srgbClr val="EFEFEF"/>
          </a:solidFill>
          <a:ln w="9525" cap="flat" cmpd="sng">
            <a:solidFill>
              <a:srgbClr val="1C4587"/>
            </a:solidFill>
            <a:prstDash val="solid"/>
            <a:round/>
            <a:headEnd type="none" w="sm" len="sm"/>
            <a:tailEnd type="none" w="sm" len="sm"/>
          </a:ln>
        </p:spPr>
        <p:txBody>
          <a:bodyPr spcFirstLastPara="1" wrap="square" lIns="68569" tIns="34275" rIns="68569" bIns="34275" anchor="ctr" anchorCtr="0">
            <a:noAutofit/>
          </a:bodyPr>
          <a:lstStyle/>
          <a:p>
            <a:pPr algn="ctr">
              <a:buSzPts val="1400"/>
            </a:pPr>
            <a:r>
              <a:rPr lang="en-US" sz="1950" b="1" u="sng" dirty="0">
                <a:solidFill>
                  <a:srgbClr val="234086"/>
                </a:solidFill>
                <a:highlight>
                  <a:srgbClr val="EFEFEF"/>
                </a:highlight>
                <a:latin typeface="Tahoma"/>
                <a:ea typeface="Tahoma"/>
                <a:cs typeface="Tahoma"/>
                <a:sym typeface="Tahoma"/>
              </a:rPr>
              <a:t>Executive Order No. 138</a:t>
            </a:r>
            <a:endParaRPr sz="1950" b="1" u="sng" dirty="0">
              <a:solidFill>
                <a:srgbClr val="234086"/>
              </a:solidFill>
              <a:highlight>
                <a:srgbClr val="EFEFEF"/>
              </a:highlight>
              <a:latin typeface="Tahoma"/>
              <a:ea typeface="Tahoma"/>
              <a:cs typeface="Tahoma"/>
              <a:sym typeface="Tahoma"/>
            </a:endParaRPr>
          </a:p>
          <a:p>
            <a:pPr algn="ctr">
              <a:buSzPts val="1400"/>
            </a:pPr>
            <a:r>
              <a:rPr lang="en-US" sz="1725" i="1" dirty="0">
                <a:solidFill>
                  <a:schemeClr val="dk1"/>
                </a:solidFill>
                <a:highlight>
                  <a:srgbClr val="EFEFEF"/>
                </a:highlight>
                <a:latin typeface="Tahoma"/>
                <a:ea typeface="Tahoma"/>
                <a:cs typeface="Tahoma"/>
                <a:sym typeface="Tahoma"/>
              </a:rPr>
              <a:t>dated June 1, 2021</a:t>
            </a:r>
            <a:endParaRPr sz="1725" i="1" dirty="0">
              <a:solidFill>
                <a:schemeClr val="dk1"/>
              </a:solidFill>
              <a:highlight>
                <a:srgbClr val="EFEFEF"/>
              </a:highlight>
              <a:latin typeface="Tahoma"/>
              <a:ea typeface="Tahoma"/>
              <a:cs typeface="Tahoma"/>
              <a:sym typeface="Tahoma"/>
            </a:endParaRPr>
          </a:p>
        </p:txBody>
      </p:sp>
      <p:sp>
        <p:nvSpPr>
          <p:cNvPr id="198" name="Google Shape;198;g22e7dc48ae6_0_245"/>
          <p:cNvSpPr/>
          <p:nvPr/>
        </p:nvSpPr>
        <p:spPr>
          <a:xfrm>
            <a:off x="2676300" y="2051998"/>
            <a:ext cx="4108275" cy="975101"/>
          </a:xfrm>
          <a:prstGeom prst="roundRect">
            <a:avLst>
              <a:gd name="adj" fmla="val 8433"/>
            </a:avLst>
          </a:prstGeom>
          <a:solidFill>
            <a:srgbClr val="EFEFEF"/>
          </a:solidFill>
          <a:ln w="9525" cap="flat" cmpd="sng">
            <a:solidFill>
              <a:srgbClr val="1C4587"/>
            </a:solidFill>
            <a:prstDash val="solid"/>
            <a:round/>
            <a:headEnd type="none" w="sm" len="sm"/>
            <a:tailEnd type="none" w="sm" len="sm"/>
          </a:ln>
        </p:spPr>
        <p:txBody>
          <a:bodyPr spcFirstLastPara="1" wrap="square" lIns="68569" tIns="34275" rIns="68569" bIns="34275" anchor="ctr" anchorCtr="0">
            <a:noAutofit/>
          </a:bodyPr>
          <a:lstStyle/>
          <a:p>
            <a:pPr algn="just">
              <a:buClr>
                <a:schemeClr val="dk1"/>
              </a:buClr>
              <a:buSzPts val="2200"/>
            </a:pPr>
            <a:r>
              <a:rPr lang="en-US" b="1" dirty="0">
                <a:solidFill>
                  <a:srgbClr val="0070C0"/>
                </a:solidFill>
                <a:latin typeface="Tahoma"/>
                <a:ea typeface="Tahoma"/>
                <a:cs typeface="Tahoma"/>
                <a:sym typeface="Tahoma"/>
              </a:rPr>
              <a:t>Full devolution</a:t>
            </a:r>
            <a:r>
              <a:rPr lang="en-US" dirty="0">
                <a:solidFill>
                  <a:srgbClr val="0070C0"/>
                </a:solidFill>
                <a:latin typeface="Tahoma"/>
                <a:ea typeface="Tahoma"/>
                <a:cs typeface="Tahoma"/>
                <a:sym typeface="Tahoma"/>
              </a:rPr>
              <a:t> </a:t>
            </a:r>
            <a:r>
              <a:rPr lang="en-US" dirty="0">
                <a:solidFill>
                  <a:schemeClr val="dk1"/>
                </a:solidFill>
                <a:latin typeface="Tahoma"/>
                <a:ea typeface="Tahoma"/>
                <a:cs typeface="Tahoma"/>
                <a:sym typeface="Tahoma"/>
              </a:rPr>
              <a:t>of certain functions of the Executive Branch to local governments </a:t>
            </a:r>
            <a:r>
              <a:rPr lang="en-US" b="1" dirty="0">
                <a:solidFill>
                  <a:schemeClr val="dk1"/>
                </a:solidFill>
                <a:latin typeface="Tahoma"/>
                <a:ea typeface="Tahoma"/>
                <a:cs typeface="Tahoma"/>
                <a:sym typeface="Tahoma"/>
              </a:rPr>
              <a:t>in accordance with RA No. 7160</a:t>
            </a:r>
            <a:endParaRPr dirty="0">
              <a:solidFill>
                <a:schemeClr val="dk1"/>
              </a:solidFill>
              <a:highlight>
                <a:srgbClr val="EFEFEF"/>
              </a:highlight>
              <a:latin typeface="Montserrat"/>
              <a:ea typeface="Montserrat"/>
              <a:cs typeface="Montserrat"/>
              <a:sym typeface="Montserrat"/>
            </a:endParaRPr>
          </a:p>
        </p:txBody>
      </p:sp>
      <p:sp>
        <p:nvSpPr>
          <p:cNvPr id="199" name="Google Shape;199;g22e7dc48ae6_0_245"/>
          <p:cNvSpPr/>
          <p:nvPr/>
        </p:nvSpPr>
        <p:spPr>
          <a:xfrm>
            <a:off x="2676300" y="3449925"/>
            <a:ext cx="4085775" cy="1147127"/>
          </a:xfrm>
          <a:prstGeom prst="roundRect">
            <a:avLst>
              <a:gd name="adj" fmla="val 4887"/>
            </a:avLst>
          </a:prstGeom>
          <a:solidFill>
            <a:srgbClr val="EFEFEF"/>
          </a:solidFill>
          <a:ln w="9525" cap="flat" cmpd="sng">
            <a:solidFill>
              <a:srgbClr val="1C4587"/>
            </a:solidFill>
            <a:prstDash val="solid"/>
            <a:round/>
            <a:headEnd type="none" w="sm" len="sm"/>
            <a:tailEnd type="none" w="sm" len="sm"/>
          </a:ln>
        </p:spPr>
        <p:txBody>
          <a:bodyPr spcFirstLastPara="1" wrap="square" lIns="68569" tIns="34275" rIns="68569" bIns="34275" anchor="ctr" anchorCtr="0">
            <a:noAutofit/>
          </a:bodyPr>
          <a:lstStyle/>
          <a:p>
            <a:pPr algn="just">
              <a:buClr>
                <a:schemeClr val="dk1"/>
              </a:buClr>
              <a:buSzPts val="2200"/>
            </a:pPr>
            <a:r>
              <a:rPr lang="en-US" b="1" dirty="0">
                <a:solidFill>
                  <a:srgbClr val="0070C0"/>
                </a:solidFill>
                <a:latin typeface="Tahoma"/>
                <a:ea typeface="Tahoma"/>
                <a:cs typeface="Tahoma"/>
                <a:sym typeface="Tahoma"/>
              </a:rPr>
              <a:t>NGAs</a:t>
            </a:r>
            <a:r>
              <a:rPr lang="en-US" b="1" dirty="0">
                <a:solidFill>
                  <a:schemeClr val="dk1"/>
                </a:solidFill>
                <a:latin typeface="Tahoma"/>
                <a:ea typeface="Tahoma"/>
                <a:cs typeface="Tahoma"/>
                <a:sym typeface="Tahoma"/>
              </a:rPr>
              <a:t> </a:t>
            </a:r>
            <a:r>
              <a:rPr lang="en-US" dirty="0">
                <a:solidFill>
                  <a:schemeClr val="dk1"/>
                </a:solidFill>
                <a:latin typeface="Tahoma"/>
                <a:ea typeface="Tahoma"/>
                <a:cs typeface="Tahoma"/>
                <a:sym typeface="Tahoma"/>
              </a:rPr>
              <a:t>to </a:t>
            </a:r>
            <a:r>
              <a:rPr lang="en-US" b="1" dirty="0">
                <a:solidFill>
                  <a:srgbClr val="0070C0"/>
                </a:solidFill>
                <a:latin typeface="Tahoma"/>
                <a:ea typeface="Tahoma"/>
                <a:cs typeface="Tahoma"/>
                <a:sym typeface="Tahoma"/>
              </a:rPr>
              <a:t>transition</a:t>
            </a:r>
            <a:r>
              <a:rPr lang="en-US" dirty="0">
                <a:solidFill>
                  <a:schemeClr val="dk1"/>
                </a:solidFill>
                <a:latin typeface="Tahoma"/>
                <a:ea typeface="Tahoma"/>
                <a:cs typeface="Tahoma"/>
                <a:sym typeface="Tahoma"/>
              </a:rPr>
              <a:t> towards full implementation of devolution by </a:t>
            </a:r>
            <a:r>
              <a:rPr lang="en-US" b="1" dirty="0">
                <a:solidFill>
                  <a:srgbClr val="0070C0"/>
                </a:solidFill>
                <a:latin typeface="Tahoma"/>
                <a:ea typeface="Tahoma"/>
                <a:cs typeface="Tahoma"/>
                <a:sym typeface="Tahoma"/>
              </a:rPr>
              <a:t>scaling down</a:t>
            </a:r>
            <a:r>
              <a:rPr lang="en-US" dirty="0">
                <a:solidFill>
                  <a:schemeClr val="dk1"/>
                </a:solidFill>
                <a:latin typeface="Tahoma"/>
                <a:ea typeface="Tahoma"/>
                <a:cs typeface="Tahoma"/>
                <a:sym typeface="Tahoma"/>
              </a:rPr>
              <a:t> or </a:t>
            </a:r>
            <a:r>
              <a:rPr lang="en-US" b="1" dirty="0">
                <a:solidFill>
                  <a:srgbClr val="0070C0"/>
                </a:solidFill>
                <a:latin typeface="Tahoma"/>
                <a:ea typeface="Tahoma"/>
                <a:cs typeface="Tahoma"/>
                <a:sym typeface="Tahoma"/>
              </a:rPr>
              <a:t>phasing out</a:t>
            </a:r>
            <a:r>
              <a:rPr lang="en-US" dirty="0">
                <a:solidFill>
                  <a:srgbClr val="0070C0"/>
                </a:solidFill>
                <a:latin typeface="Tahoma"/>
                <a:ea typeface="Tahoma"/>
                <a:cs typeface="Tahoma"/>
                <a:sym typeface="Tahoma"/>
              </a:rPr>
              <a:t> </a:t>
            </a:r>
            <a:r>
              <a:rPr lang="en-US" dirty="0">
                <a:solidFill>
                  <a:schemeClr val="dk1"/>
                </a:solidFill>
                <a:latin typeface="Tahoma"/>
                <a:ea typeface="Tahoma"/>
                <a:cs typeface="Tahoma"/>
                <a:sym typeface="Tahoma"/>
              </a:rPr>
              <a:t>certain PAPs related to </a:t>
            </a:r>
            <a:r>
              <a:rPr lang="en-US" b="1" dirty="0">
                <a:solidFill>
                  <a:srgbClr val="0070C0"/>
                </a:solidFill>
                <a:latin typeface="Tahoma"/>
                <a:ea typeface="Tahoma"/>
                <a:cs typeface="Tahoma"/>
                <a:sym typeface="Tahoma"/>
              </a:rPr>
              <a:t>devolved functions</a:t>
            </a:r>
            <a:r>
              <a:rPr lang="en-US" dirty="0">
                <a:solidFill>
                  <a:schemeClr val="dk1"/>
                </a:solidFill>
                <a:latin typeface="Tahoma"/>
                <a:ea typeface="Tahoma"/>
                <a:cs typeface="Tahoma"/>
                <a:sym typeface="Tahoma"/>
              </a:rPr>
              <a:t> for </a:t>
            </a:r>
            <a:r>
              <a:rPr lang="en-US" b="1" dirty="0">
                <a:solidFill>
                  <a:srgbClr val="0070C0"/>
                </a:solidFill>
                <a:latin typeface="Tahoma"/>
                <a:ea typeface="Tahoma"/>
                <a:cs typeface="Tahoma"/>
                <a:sym typeface="Tahoma"/>
              </a:rPr>
              <a:t>full assumption by LGUs</a:t>
            </a:r>
            <a:r>
              <a:rPr lang="en-US" dirty="0">
                <a:solidFill>
                  <a:schemeClr val="dk1"/>
                </a:solidFill>
                <a:latin typeface="Tahoma"/>
                <a:ea typeface="Tahoma"/>
                <a:cs typeface="Tahoma"/>
                <a:sym typeface="Tahoma"/>
              </a:rPr>
              <a:t> until </a:t>
            </a:r>
            <a:r>
              <a:rPr lang="en-US" b="1" dirty="0">
                <a:solidFill>
                  <a:srgbClr val="0070C0"/>
                </a:solidFill>
                <a:latin typeface="Tahoma"/>
                <a:ea typeface="Tahoma"/>
                <a:cs typeface="Tahoma"/>
                <a:sym typeface="Tahoma"/>
              </a:rPr>
              <a:t>FY 2024</a:t>
            </a:r>
            <a:endParaRPr b="1" dirty="0">
              <a:solidFill>
                <a:srgbClr val="0070C0"/>
              </a:solidFill>
              <a:latin typeface="Tahoma"/>
              <a:ea typeface="Tahoma"/>
              <a:cs typeface="Tahoma"/>
              <a:sym typeface="Tahoma"/>
            </a:endParaRPr>
          </a:p>
        </p:txBody>
      </p:sp>
      <p:sp>
        <p:nvSpPr>
          <p:cNvPr id="200" name="Google Shape;200;g22e7dc48ae6_0_245"/>
          <p:cNvSpPr/>
          <p:nvPr/>
        </p:nvSpPr>
        <p:spPr>
          <a:xfrm rot="-2103">
            <a:off x="4535180" y="3103208"/>
            <a:ext cx="367875" cy="300150"/>
          </a:xfrm>
          <a:prstGeom prst="downArrow">
            <a:avLst>
              <a:gd name="adj1" fmla="val 28817"/>
              <a:gd name="adj2" fmla="val 53536"/>
            </a:avLst>
          </a:prstGeom>
          <a:solidFill>
            <a:srgbClr val="002060"/>
          </a:solidFill>
          <a:ln>
            <a:noFill/>
          </a:ln>
        </p:spPr>
        <p:txBody>
          <a:bodyPr spcFirstLastPara="1" wrap="square" lIns="68569" tIns="34275" rIns="68569" bIns="34275" anchor="ctr" anchorCtr="0">
            <a:noAutofit/>
          </a:bodyPr>
          <a:lstStyle/>
          <a:p>
            <a:pPr algn="ctr">
              <a:buSzPts val="1400"/>
            </a:pPr>
            <a:endParaRPr sz="1050">
              <a:solidFill>
                <a:schemeClr val="lt1"/>
              </a:solidFill>
              <a:latin typeface="Montserrat"/>
              <a:ea typeface="Montserrat"/>
              <a:cs typeface="Montserrat"/>
              <a:sym typeface="Montserrat"/>
            </a:endParaRPr>
          </a:p>
        </p:txBody>
      </p:sp>
      <p:pic>
        <p:nvPicPr>
          <p:cNvPr id="9" name="Google Shape;91;p16"/>
          <p:cNvPicPr preferRelativeResize="0"/>
          <p:nvPr/>
        </p:nvPicPr>
        <p:blipFill rotWithShape="1">
          <a:blip r:embed="rId4">
            <a:alphaModFix/>
          </a:blip>
          <a:srcRect t="91094"/>
          <a:stretch/>
        </p:blipFill>
        <p:spPr>
          <a:xfrm>
            <a:off x="0" y="4685476"/>
            <a:ext cx="9144003" cy="458024"/>
          </a:xfrm>
          <a:prstGeom prst="rect">
            <a:avLst/>
          </a:prstGeom>
          <a:noFill/>
          <a:ln>
            <a:noFill/>
          </a:ln>
        </p:spPr>
      </p:pic>
    </p:spTree>
    <p:extLst>
      <p:ext uri="{BB962C8B-B14F-4D97-AF65-F5344CB8AC3E}">
        <p14:creationId xmlns:p14="http://schemas.microsoft.com/office/powerpoint/2010/main" val="24303997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22e7dc48ae6_0_90"/>
          <p:cNvSpPr txBox="1"/>
          <p:nvPr/>
        </p:nvSpPr>
        <p:spPr>
          <a:xfrm>
            <a:off x="785138" y="254342"/>
            <a:ext cx="7573725" cy="300150"/>
          </a:xfrm>
          <a:prstGeom prst="rect">
            <a:avLst/>
          </a:prstGeom>
          <a:noFill/>
          <a:ln>
            <a:noFill/>
          </a:ln>
        </p:spPr>
        <p:txBody>
          <a:bodyPr spcFirstLastPara="1" wrap="square" lIns="51431" tIns="25706" rIns="51431" bIns="25706" anchor="ctr" anchorCtr="0">
            <a:noAutofit/>
          </a:bodyPr>
          <a:lstStyle/>
          <a:p>
            <a:pPr algn="ctr">
              <a:buClr>
                <a:srgbClr val="002060"/>
              </a:buClr>
              <a:buSzPts val="4000"/>
            </a:pPr>
            <a:r>
              <a:rPr lang="en-US" sz="1350" b="1" i="1">
                <a:solidFill>
                  <a:schemeClr val="dk1"/>
                </a:solidFill>
                <a:latin typeface="Tahoma"/>
                <a:ea typeface="Tahoma"/>
                <a:cs typeface="Tahoma"/>
                <a:sym typeface="Tahoma"/>
              </a:rPr>
              <a:t>(As of 28 April 2023)</a:t>
            </a:r>
            <a:endParaRPr sz="1350" b="1" i="1">
              <a:solidFill>
                <a:schemeClr val="dk1"/>
              </a:solidFill>
              <a:latin typeface="Tahoma"/>
              <a:ea typeface="Tahoma"/>
              <a:cs typeface="Tahoma"/>
              <a:sym typeface="Tahoma"/>
            </a:endParaRPr>
          </a:p>
        </p:txBody>
      </p:sp>
      <p:sp>
        <p:nvSpPr>
          <p:cNvPr id="207" name="Google Shape;207;g22e7dc48ae6_0_90"/>
          <p:cNvSpPr txBox="1"/>
          <p:nvPr/>
        </p:nvSpPr>
        <p:spPr>
          <a:xfrm>
            <a:off x="0" y="46669"/>
            <a:ext cx="9144000" cy="254025"/>
          </a:xfrm>
          <a:prstGeom prst="rect">
            <a:avLst/>
          </a:prstGeom>
          <a:noFill/>
          <a:ln>
            <a:noFill/>
          </a:ln>
          <a:effectLst>
            <a:outerShdw blurRad="57150" dist="19050" dir="9000000" algn="bl" rotWithShape="0">
              <a:srgbClr val="FFFFFF">
                <a:alpha val="73730"/>
              </a:srgbClr>
            </a:outerShdw>
          </a:effectLst>
        </p:spPr>
        <p:txBody>
          <a:bodyPr spcFirstLastPara="1" wrap="square" lIns="51431" tIns="25706" rIns="51431" bIns="25706" anchor="ctr" anchorCtr="0">
            <a:noAutofit/>
          </a:bodyPr>
          <a:lstStyle/>
          <a:p>
            <a:pPr algn="ctr">
              <a:buClr>
                <a:srgbClr val="002060"/>
              </a:buClr>
              <a:buSzPts val="4000"/>
            </a:pPr>
            <a:r>
              <a:rPr lang="en-US" sz="1800" b="1">
                <a:solidFill>
                  <a:srgbClr val="002060"/>
                </a:solidFill>
                <a:latin typeface="Tahoma"/>
                <a:ea typeface="Tahoma"/>
                <a:cs typeface="Tahoma"/>
                <a:sym typeface="Tahoma"/>
              </a:rPr>
              <a:t>STATUS OF NGA DTPs</a:t>
            </a:r>
            <a:endParaRPr sz="1800">
              <a:latin typeface="Tahoma"/>
              <a:ea typeface="Tahoma"/>
              <a:cs typeface="Tahoma"/>
              <a:sym typeface="Tahoma"/>
            </a:endParaRPr>
          </a:p>
        </p:txBody>
      </p:sp>
      <p:sp>
        <p:nvSpPr>
          <p:cNvPr id="208" name="Google Shape;208;g22e7dc48ae6_0_90"/>
          <p:cNvSpPr/>
          <p:nvPr/>
        </p:nvSpPr>
        <p:spPr>
          <a:xfrm>
            <a:off x="193813" y="4008879"/>
            <a:ext cx="2728350" cy="1058625"/>
          </a:xfrm>
          <a:prstGeom prst="rect">
            <a:avLst/>
          </a:prstGeom>
          <a:solidFill>
            <a:schemeClr val="lt1"/>
          </a:solidFill>
          <a:ln>
            <a:noFill/>
          </a:ln>
        </p:spPr>
        <p:txBody>
          <a:bodyPr spcFirstLastPara="1" wrap="square" lIns="68569" tIns="34275" rIns="68569" bIns="34275" anchor="ctr" anchorCtr="0">
            <a:noAutofit/>
          </a:bodyPr>
          <a:lstStyle/>
          <a:p>
            <a:pPr algn="ctr">
              <a:buSzPts val="1400"/>
            </a:pPr>
            <a:endParaRPr sz="1050">
              <a:solidFill>
                <a:schemeClr val="lt1"/>
              </a:solidFill>
            </a:endParaRPr>
          </a:p>
        </p:txBody>
      </p:sp>
      <p:sp>
        <p:nvSpPr>
          <p:cNvPr id="209" name="Google Shape;209;g22e7dc48ae6_0_90"/>
          <p:cNvSpPr/>
          <p:nvPr/>
        </p:nvSpPr>
        <p:spPr>
          <a:xfrm>
            <a:off x="79513" y="4008879"/>
            <a:ext cx="2728350" cy="1058625"/>
          </a:xfrm>
          <a:prstGeom prst="rect">
            <a:avLst/>
          </a:prstGeom>
          <a:solidFill>
            <a:srgbClr val="FFFFFF"/>
          </a:solidFill>
          <a:ln>
            <a:noFill/>
          </a:ln>
        </p:spPr>
        <p:txBody>
          <a:bodyPr spcFirstLastPara="1" wrap="square" lIns="68569" tIns="34275" rIns="68569" bIns="34275" anchor="ctr" anchorCtr="0">
            <a:noAutofit/>
          </a:bodyPr>
          <a:lstStyle/>
          <a:p>
            <a:pPr algn="ctr">
              <a:buSzPts val="1400"/>
            </a:pPr>
            <a:endParaRPr sz="1050">
              <a:solidFill>
                <a:srgbClr val="FFFFFF"/>
              </a:solidFill>
            </a:endParaRPr>
          </a:p>
        </p:txBody>
      </p:sp>
      <p:sp>
        <p:nvSpPr>
          <p:cNvPr id="210" name="Google Shape;210;g22e7dc48ae6_0_90"/>
          <p:cNvSpPr/>
          <p:nvPr/>
        </p:nvSpPr>
        <p:spPr>
          <a:xfrm>
            <a:off x="1407319" y="648750"/>
            <a:ext cx="1799550" cy="417600"/>
          </a:xfrm>
          <a:prstGeom prst="roundRect">
            <a:avLst>
              <a:gd name="adj" fmla="val 16667"/>
            </a:avLst>
          </a:prstGeom>
          <a:solidFill>
            <a:srgbClr val="E7E6E6"/>
          </a:solidFill>
          <a:ln w="9525" cap="flat" cmpd="sng">
            <a:solidFill>
              <a:srgbClr val="44546A"/>
            </a:solidFill>
            <a:prstDash val="solid"/>
            <a:round/>
            <a:headEnd type="none" w="sm" len="sm"/>
            <a:tailEnd type="none" w="sm" len="sm"/>
          </a:ln>
        </p:spPr>
        <p:txBody>
          <a:bodyPr spcFirstLastPara="1" wrap="square" lIns="68569" tIns="68569" rIns="68569" bIns="68569" anchor="ctr" anchorCtr="0">
            <a:noAutofit/>
          </a:bodyPr>
          <a:lstStyle/>
          <a:p>
            <a:endParaRPr sz="1050">
              <a:highlight>
                <a:srgbClr val="073763"/>
              </a:highlight>
            </a:endParaRPr>
          </a:p>
        </p:txBody>
      </p:sp>
      <p:sp>
        <p:nvSpPr>
          <p:cNvPr id="211" name="Google Shape;211;g22e7dc48ae6_0_90"/>
          <p:cNvSpPr txBox="1"/>
          <p:nvPr/>
        </p:nvSpPr>
        <p:spPr>
          <a:xfrm>
            <a:off x="1511606" y="672600"/>
            <a:ext cx="1604025" cy="369900"/>
          </a:xfrm>
          <a:prstGeom prst="rect">
            <a:avLst/>
          </a:prstGeom>
          <a:noFill/>
          <a:ln>
            <a:noFill/>
          </a:ln>
        </p:spPr>
        <p:txBody>
          <a:bodyPr spcFirstLastPara="1" wrap="square" lIns="68569" tIns="34275" rIns="68569" bIns="34275" anchor="t" anchorCtr="0">
            <a:noAutofit/>
          </a:bodyPr>
          <a:lstStyle/>
          <a:p>
            <a:pPr algn="ctr">
              <a:buSzPts val="3200"/>
            </a:pPr>
            <a:r>
              <a:rPr lang="en-US" sz="1650" b="1" u="sng">
                <a:solidFill>
                  <a:srgbClr val="002060"/>
                </a:solidFill>
                <a:latin typeface="Tahoma"/>
                <a:ea typeface="Tahoma"/>
                <a:cs typeface="Tahoma"/>
                <a:sym typeface="Tahoma"/>
              </a:rPr>
              <a:t>NGA DTPs</a:t>
            </a:r>
            <a:endParaRPr sz="1650" b="1" u="sng">
              <a:solidFill>
                <a:srgbClr val="002060"/>
              </a:solidFill>
              <a:latin typeface="Tahoma"/>
              <a:ea typeface="Tahoma"/>
              <a:cs typeface="Tahoma"/>
              <a:sym typeface="Tahoma"/>
            </a:endParaRPr>
          </a:p>
        </p:txBody>
      </p:sp>
      <p:sp>
        <p:nvSpPr>
          <p:cNvPr id="212" name="Google Shape;212;g22e7dc48ae6_0_90"/>
          <p:cNvSpPr/>
          <p:nvPr/>
        </p:nvSpPr>
        <p:spPr>
          <a:xfrm>
            <a:off x="5886019" y="648750"/>
            <a:ext cx="1799550" cy="417600"/>
          </a:xfrm>
          <a:prstGeom prst="roundRect">
            <a:avLst>
              <a:gd name="adj" fmla="val 16667"/>
            </a:avLst>
          </a:prstGeom>
          <a:solidFill>
            <a:srgbClr val="E7E6E6"/>
          </a:solidFill>
          <a:ln w="9525" cap="flat" cmpd="sng">
            <a:solidFill>
              <a:srgbClr val="44546A"/>
            </a:solidFill>
            <a:prstDash val="solid"/>
            <a:round/>
            <a:headEnd type="none" w="sm" len="sm"/>
            <a:tailEnd type="none" w="sm" len="sm"/>
          </a:ln>
        </p:spPr>
        <p:txBody>
          <a:bodyPr spcFirstLastPara="1" wrap="square" lIns="68569" tIns="68569" rIns="68569" bIns="68569" anchor="ctr" anchorCtr="0">
            <a:noAutofit/>
          </a:bodyPr>
          <a:lstStyle/>
          <a:p>
            <a:endParaRPr sz="1050">
              <a:highlight>
                <a:srgbClr val="073763"/>
              </a:highlight>
            </a:endParaRPr>
          </a:p>
        </p:txBody>
      </p:sp>
      <p:sp>
        <p:nvSpPr>
          <p:cNvPr id="213" name="Google Shape;213;g22e7dc48ae6_0_90"/>
          <p:cNvSpPr txBox="1"/>
          <p:nvPr/>
        </p:nvSpPr>
        <p:spPr>
          <a:xfrm>
            <a:off x="5990306" y="672600"/>
            <a:ext cx="1604025" cy="369900"/>
          </a:xfrm>
          <a:prstGeom prst="rect">
            <a:avLst/>
          </a:prstGeom>
          <a:noFill/>
          <a:ln>
            <a:noFill/>
          </a:ln>
        </p:spPr>
        <p:txBody>
          <a:bodyPr spcFirstLastPara="1" wrap="square" lIns="68569" tIns="34275" rIns="68569" bIns="34275" anchor="t" anchorCtr="0">
            <a:noAutofit/>
          </a:bodyPr>
          <a:lstStyle/>
          <a:p>
            <a:pPr algn="ctr">
              <a:buSzPts val="3200"/>
            </a:pPr>
            <a:r>
              <a:rPr lang="en-US" sz="1650" b="1" u="sng">
                <a:solidFill>
                  <a:srgbClr val="002060"/>
                </a:solidFill>
                <a:latin typeface="Tahoma"/>
                <a:ea typeface="Tahoma"/>
                <a:cs typeface="Tahoma"/>
                <a:sym typeface="Tahoma"/>
              </a:rPr>
              <a:t>LGU DTPs</a:t>
            </a:r>
            <a:endParaRPr sz="1650" b="1" u="sng">
              <a:solidFill>
                <a:srgbClr val="002060"/>
              </a:solidFill>
              <a:latin typeface="Tahoma"/>
              <a:ea typeface="Tahoma"/>
              <a:cs typeface="Tahoma"/>
              <a:sym typeface="Tahoma"/>
            </a:endParaRPr>
          </a:p>
        </p:txBody>
      </p:sp>
      <p:graphicFrame>
        <p:nvGraphicFramePr>
          <p:cNvPr id="214" name="Google Shape;214;g22e7dc48ae6_0_90"/>
          <p:cNvGraphicFramePr/>
          <p:nvPr>
            <p:extLst>
              <p:ext uri="{D42A27DB-BD31-4B8C-83A1-F6EECF244321}">
                <p14:modId xmlns:p14="http://schemas.microsoft.com/office/powerpoint/2010/main" val="1728184801"/>
              </p:ext>
            </p:extLst>
          </p:nvPr>
        </p:nvGraphicFramePr>
        <p:xfrm>
          <a:off x="4568569" y="1189472"/>
          <a:ext cx="4387726" cy="1965850"/>
        </p:xfrm>
        <a:graphic>
          <a:graphicData uri="http://schemas.openxmlformats.org/drawingml/2006/table">
            <a:tbl>
              <a:tblPr>
                <a:noFill/>
              </a:tblPr>
              <a:tblGrid>
                <a:gridCol w="1680263"/>
                <a:gridCol w="767063"/>
                <a:gridCol w="1084500"/>
                <a:gridCol w="855900"/>
              </a:tblGrid>
              <a:tr h="342878">
                <a:tc>
                  <a:txBody>
                    <a:bodyPr/>
                    <a:lstStyle/>
                    <a:p>
                      <a:pPr marL="0" lvl="0" indent="0" algn="ctr" rtl="0">
                        <a:spcBef>
                          <a:spcPts val="0"/>
                        </a:spcBef>
                        <a:spcAft>
                          <a:spcPts val="0"/>
                        </a:spcAft>
                        <a:buNone/>
                      </a:pPr>
                      <a:r>
                        <a:rPr lang="en-US" sz="1400" b="1" dirty="0">
                          <a:solidFill>
                            <a:srgbClr val="FFFFFF"/>
                          </a:solidFill>
                          <a:latin typeface="Tahoma"/>
                          <a:ea typeface="Tahoma"/>
                          <a:cs typeface="Tahoma"/>
                          <a:sym typeface="Tahoma"/>
                        </a:rPr>
                        <a:t>Summary</a:t>
                      </a:r>
                      <a:endParaRPr sz="1400" b="1" dirty="0">
                        <a:solidFill>
                          <a:srgbClr val="FFFFFF"/>
                        </a:solidFill>
                        <a:latin typeface="Tahoma"/>
                        <a:ea typeface="Tahoma"/>
                        <a:cs typeface="Tahoma"/>
                        <a:sym typeface="Tahoma"/>
                      </a:endParaRPr>
                    </a:p>
                  </a:txBody>
                  <a:tcPr marL="68569" marR="68569" marT="68569" marB="68569">
                    <a:solidFill>
                      <a:srgbClr val="1C4587"/>
                    </a:solidFill>
                  </a:tcPr>
                </a:tc>
                <a:tc>
                  <a:txBody>
                    <a:bodyPr/>
                    <a:lstStyle/>
                    <a:p>
                      <a:pPr marL="0" lvl="0" indent="0" algn="ctr" rtl="0">
                        <a:spcBef>
                          <a:spcPts val="0"/>
                        </a:spcBef>
                        <a:spcAft>
                          <a:spcPts val="0"/>
                        </a:spcAft>
                        <a:buNone/>
                      </a:pPr>
                      <a:r>
                        <a:rPr lang="en-US" sz="1400" b="1">
                          <a:solidFill>
                            <a:srgbClr val="FFFFFF"/>
                          </a:solidFill>
                          <a:latin typeface="Tahoma"/>
                          <a:ea typeface="Tahoma"/>
                          <a:cs typeface="Tahoma"/>
                          <a:sym typeface="Tahoma"/>
                        </a:rPr>
                        <a:t>Total</a:t>
                      </a:r>
                      <a:endParaRPr sz="1400" b="1">
                        <a:solidFill>
                          <a:srgbClr val="FFFFFF"/>
                        </a:solidFill>
                        <a:latin typeface="Tahoma"/>
                        <a:ea typeface="Tahoma"/>
                        <a:cs typeface="Tahoma"/>
                        <a:sym typeface="Tahoma"/>
                      </a:endParaRPr>
                    </a:p>
                  </a:txBody>
                  <a:tcPr marL="68569" marR="68569" marT="68569" marB="68569">
                    <a:solidFill>
                      <a:srgbClr val="1C4587"/>
                    </a:solidFill>
                  </a:tcPr>
                </a:tc>
                <a:tc>
                  <a:txBody>
                    <a:bodyPr/>
                    <a:lstStyle/>
                    <a:p>
                      <a:pPr marL="0" lvl="0" indent="0" algn="ctr" rtl="0">
                        <a:spcBef>
                          <a:spcPts val="0"/>
                        </a:spcBef>
                        <a:spcAft>
                          <a:spcPts val="0"/>
                        </a:spcAft>
                        <a:buNone/>
                      </a:pPr>
                      <a:r>
                        <a:rPr lang="en-US" sz="1400" b="1">
                          <a:solidFill>
                            <a:srgbClr val="FFFFFF"/>
                          </a:solidFill>
                          <a:latin typeface="Tahoma"/>
                          <a:ea typeface="Tahoma"/>
                          <a:cs typeface="Tahoma"/>
                          <a:sym typeface="Tahoma"/>
                        </a:rPr>
                        <a:t>Completed</a:t>
                      </a:r>
                      <a:endParaRPr sz="1400" b="1">
                        <a:solidFill>
                          <a:srgbClr val="FFFFFF"/>
                        </a:solidFill>
                        <a:latin typeface="Tahoma"/>
                        <a:ea typeface="Tahoma"/>
                        <a:cs typeface="Tahoma"/>
                        <a:sym typeface="Tahoma"/>
                      </a:endParaRPr>
                    </a:p>
                  </a:txBody>
                  <a:tcPr marL="68569" marR="68569" marT="68569" marB="68569">
                    <a:lnB w="9525" cap="flat" cmpd="sng">
                      <a:solidFill>
                        <a:srgbClr val="9E9E9E"/>
                      </a:solidFill>
                      <a:prstDash val="solid"/>
                      <a:round/>
                      <a:headEnd type="none" w="sm" len="sm"/>
                      <a:tailEnd type="none" w="sm" len="sm"/>
                    </a:lnB>
                    <a:solidFill>
                      <a:srgbClr val="1C4587"/>
                    </a:solidFill>
                  </a:tcPr>
                </a:tc>
                <a:tc>
                  <a:txBody>
                    <a:bodyPr/>
                    <a:lstStyle/>
                    <a:p>
                      <a:pPr marL="0" lvl="0" indent="0" algn="ctr" rtl="0">
                        <a:spcBef>
                          <a:spcPts val="0"/>
                        </a:spcBef>
                        <a:spcAft>
                          <a:spcPts val="0"/>
                        </a:spcAft>
                        <a:buNone/>
                      </a:pPr>
                      <a:r>
                        <a:rPr lang="en-US" sz="1400" b="1">
                          <a:solidFill>
                            <a:srgbClr val="FFFFFF"/>
                          </a:solidFill>
                          <a:latin typeface="Tahoma"/>
                          <a:ea typeface="Tahoma"/>
                          <a:cs typeface="Tahoma"/>
                          <a:sym typeface="Tahoma"/>
                        </a:rPr>
                        <a:t>%</a:t>
                      </a:r>
                      <a:endParaRPr sz="1400" b="1">
                        <a:solidFill>
                          <a:srgbClr val="FFFFFF"/>
                        </a:solidFill>
                        <a:latin typeface="Tahoma"/>
                        <a:ea typeface="Tahoma"/>
                        <a:cs typeface="Tahoma"/>
                        <a:sym typeface="Tahoma"/>
                      </a:endParaRPr>
                    </a:p>
                  </a:txBody>
                  <a:tcPr marL="68569" marR="68569" marT="68569" marB="68569">
                    <a:solidFill>
                      <a:srgbClr val="1C4587"/>
                    </a:solidFill>
                  </a:tcPr>
                </a:tc>
              </a:tr>
              <a:tr h="342878">
                <a:tc>
                  <a:txBody>
                    <a:bodyPr/>
                    <a:lstStyle/>
                    <a:p>
                      <a:pPr marL="0" lvl="0" indent="0" algn="l" rtl="0">
                        <a:spcBef>
                          <a:spcPts val="0"/>
                        </a:spcBef>
                        <a:spcAft>
                          <a:spcPts val="0"/>
                        </a:spcAft>
                        <a:buClr>
                          <a:srgbClr val="000000"/>
                        </a:buClr>
                        <a:buSzPts val="1100"/>
                        <a:buFont typeface="Arial"/>
                        <a:buNone/>
                      </a:pPr>
                      <a:r>
                        <a:rPr lang="en-US" sz="1400">
                          <a:solidFill>
                            <a:srgbClr val="000000"/>
                          </a:solidFill>
                          <a:latin typeface="Tahoma"/>
                          <a:ea typeface="Tahoma"/>
                          <a:cs typeface="Tahoma"/>
                          <a:sym typeface="Tahoma"/>
                        </a:rPr>
                        <a:t>Barangays</a:t>
                      </a:r>
                      <a:endParaRPr sz="1400">
                        <a:latin typeface="Tahoma"/>
                        <a:ea typeface="Tahoma"/>
                        <a:cs typeface="Tahoma"/>
                        <a:sym typeface="Tahoma"/>
                      </a:endParaRPr>
                    </a:p>
                  </a:txBody>
                  <a:tcPr marL="68569" marR="68569" marT="68569" marB="68569"/>
                </a:tc>
                <a:tc>
                  <a:txBody>
                    <a:bodyPr/>
                    <a:lstStyle/>
                    <a:p>
                      <a:pPr marL="0" lvl="0" indent="0" algn="r" rtl="0">
                        <a:spcBef>
                          <a:spcPts val="0"/>
                        </a:spcBef>
                        <a:spcAft>
                          <a:spcPts val="0"/>
                        </a:spcAft>
                        <a:buNone/>
                      </a:pPr>
                      <a:r>
                        <a:rPr lang="en-US" sz="1400">
                          <a:latin typeface="Tahoma"/>
                          <a:ea typeface="Tahoma"/>
                          <a:cs typeface="Tahoma"/>
                          <a:sym typeface="Tahoma"/>
                        </a:rPr>
                        <a:t>39,451</a:t>
                      </a:r>
                      <a:endParaRPr sz="1400">
                        <a:latin typeface="Tahoma"/>
                        <a:ea typeface="Tahoma"/>
                        <a:cs typeface="Tahoma"/>
                        <a:sym typeface="Tahoma"/>
                      </a:endParaRPr>
                    </a:p>
                  </a:txBody>
                  <a:tcPr marL="68569" marR="68569" marT="68569" marB="68569">
                    <a:lnR w="9525" cap="flat" cmpd="sng">
                      <a:solidFill>
                        <a:srgbClr val="9E9E9E"/>
                      </a:solidFill>
                      <a:prstDash val="solid"/>
                      <a:round/>
                      <a:headEnd type="none" w="sm" len="sm"/>
                      <a:tailEnd type="none" w="sm" len="sm"/>
                    </a:lnR>
                  </a:tcPr>
                </a:tc>
                <a:tc>
                  <a:txBody>
                    <a:bodyPr/>
                    <a:lstStyle/>
                    <a:p>
                      <a:pPr marL="0" lvl="0" indent="0" algn="r" rtl="0">
                        <a:spcBef>
                          <a:spcPts val="0"/>
                        </a:spcBef>
                        <a:spcAft>
                          <a:spcPts val="0"/>
                        </a:spcAft>
                        <a:buNone/>
                      </a:pPr>
                      <a:r>
                        <a:rPr lang="en-US" sz="1400">
                          <a:latin typeface="Tahoma"/>
                          <a:ea typeface="Tahoma"/>
                          <a:cs typeface="Tahoma"/>
                          <a:sym typeface="Tahoma"/>
                        </a:rPr>
                        <a:t>39,450</a:t>
                      </a:r>
                      <a:endParaRPr sz="1400">
                        <a:latin typeface="Tahoma"/>
                        <a:ea typeface="Tahoma"/>
                        <a:cs typeface="Tahoma"/>
                        <a:sym typeface="Tahoma"/>
                      </a:endParaRPr>
                    </a:p>
                  </a:txBody>
                  <a:tcPr marL="68569" marR="68569" marT="68569" marB="68569">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US" sz="1400">
                          <a:latin typeface="Tahoma"/>
                          <a:ea typeface="Tahoma"/>
                          <a:cs typeface="Tahoma"/>
                          <a:sym typeface="Tahoma"/>
                        </a:rPr>
                        <a:t>99.99%</a:t>
                      </a:r>
                      <a:endParaRPr sz="1400">
                        <a:latin typeface="Tahoma"/>
                        <a:ea typeface="Tahoma"/>
                        <a:cs typeface="Tahoma"/>
                        <a:sym typeface="Tahoma"/>
                      </a:endParaRPr>
                    </a:p>
                  </a:txBody>
                  <a:tcPr marL="68569" marR="68569" marT="68569" marB="68569">
                    <a:lnL w="9525" cap="flat" cmpd="sng">
                      <a:solidFill>
                        <a:srgbClr val="9E9E9E"/>
                      </a:solidFill>
                      <a:prstDash val="solid"/>
                      <a:round/>
                      <a:headEnd type="none" w="sm" len="sm"/>
                      <a:tailEnd type="none" w="sm" len="sm"/>
                    </a:lnL>
                  </a:tcPr>
                </a:tc>
              </a:tr>
              <a:tr h="342878">
                <a:tc>
                  <a:txBody>
                    <a:bodyPr/>
                    <a:lstStyle/>
                    <a:p>
                      <a:pPr marL="0" lvl="0" indent="0" algn="l" rtl="0">
                        <a:spcBef>
                          <a:spcPts val="0"/>
                        </a:spcBef>
                        <a:spcAft>
                          <a:spcPts val="0"/>
                        </a:spcAft>
                        <a:buNone/>
                      </a:pPr>
                      <a:r>
                        <a:rPr lang="en-US" sz="1400">
                          <a:solidFill>
                            <a:srgbClr val="000000"/>
                          </a:solidFill>
                          <a:latin typeface="Tahoma"/>
                          <a:ea typeface="Tahoma"/>
                          <a:cs typeface="Tahoma"/>
                          <a:sym typeface="Tahoma"/>
                        </a:rPr>
                        <a:t>Cities/Municipalities</a:t>
                      </a:r>
                      <a:endParaRPr sz="1400">
                        <a:latin typeface="Tahoma"/>
                        <a:ea typeface="Tahoma"/>
                        <a:cs typeface="Tahoma"/>
                        <a:sym typeface="Tahoma"/>
                      </a:endParaRPr>
                    </a:p>
                  </a:txBody>
                  <a:tcPr marL="68569" marR="68569" marT="68569" marB="68569"/>
                </a:tc>
                <a:tc>
                  <a:txBody>
                    <a:bodyPr/>
                    <a:lstStyle/>
                    <a:p>
                      <a:pPr marL="0" lvl="0" indent="0" algn="r" rtl="0">
                        <a:spcBef>
                          <a:spcPts val="0"/>
                        </a:spcBef>
                        <a:spcAft>
                          <a:spcPts val="0"/>
                        </a:spcAft>
                        <a:buNone/>
                      </a:pPr>
                      <a:r>
                        <a:rPr lang="en-US" sz="1400">
                          <a:latin typeface="Tahoma"/>
                          <a:ea typeface="Tahoma"/>
                          <a:cs typeface="Tahoma"/>
                          <a:sym typeface="Tahoma"/>
                        </a:rPr>
                        <a:t>1,477</a:t>
                      </a:r>
                      <a:endParaRPr sz="1400">
                        <a:latin typeface="Tahoma"/>
                        <a:ea typeface="Tahoma"/>
                        <a:cs typeface="Tahoma"/>
                        <a:sym typeface="Tahoma"/>
                      </a:endParaRPr>
                    </a:p>
                  </a:txBody>
                  <a:tcPr marL="68569" marR="68569" marT="68569" marB="68569">
                    <a:lnR w="9525" cap="flat" cmpd="sng">
                      <a:solidFill>
                        <a:srgbClr val="9E9E9E"/>
                      </a:solidFill>
                      <a:prstDash val="solid"/>
                      <a:round/>
                      <a:headEnd type="none" w="sm" len="sm"/>
                      <a:tailEnd type="none" w="sm" len="sm"/>
                    </a:lnR>
                  </a:tcPr>
                </a:tc>
                <a:tc>
                  <a:txBody>
                    <a:bodyPr/>
                    <a:lstStyle/>
                    <a:p>
                      <a:pPr marL="0" lvl="0" indent="0" algn="r" rtl="0">
                        <a:spcBef>
                          <a:spcPts val="0"/>
                        </a:spcBef>
                        <a:spcAft>
                          <a:spcPts val="0"/>
                        </a:spcAft>
                        <a:buNone/>
                      </a:pPr>
                      <a:r>
                        <a:rPr lang="en-US" sz="1400">
                          <a:latin typeface="Tahoma"/>
                          <a:ea typeface="Tahoma"/>
                          <a:cs typeface="Tahoma"/>
                          <a:sym typeface="Tahoma"/>
                        </a:rPr>
                        <a:t>1,477</a:t>
                      </a:r>
                      <a:endParaRPr sz="1400">
                        <a:latin typeface="Tahoma"/>
                        <a:ea typeface="Tahoma"/>
                        <a:cs typeface="Tahoma"/>
                        <a:sym typeface="Tahoma"/>
                      </a:endParaRPr>
                    </a:p>
                  </a:txBody>
                  <a:tcPr marL="68569" marR="68569" marT="68569" marB="68569">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US" sz="1400">
                          <a:latin typeface="Tahoma"/>
                          <a:ea typeface="Tahoma"/>
                          <a:cs typeface="Tahoma"/>
                          <a:sym typeface="Tahoma"/>
                        </a:rPr>
                        <a:t>100%</a:t>
                      </a:r>
                      <a:endParaRPr sz="1400">
                        <a:latin typeface="Tahoma"/>
                        <a:ea typeface="Tahoma"/>
                        <a:cs typeface="Tahoma"/>
                        <a:sym typeface="Tahoma"/>
                      </a:endParaRPr>
                    </a:p>
                  </a:txBody>
                  <a:tcPr marL="68569" marR="68569" marT="68569" marB="68569">
                    <a:lnL w="9525" cap="flat" cmpd="sng">
                      <a:solidFill>
                        <a:srgbClr val="9E9E9E"/>
                      </a:solidFill>
                      <a:prstDash val="solid"/>
                      <a:round/>
                      <a:headEnd type="none" w="sm" len="sm"/>
                      <a:tailEnd type="none" w="sm" len="sm"/>
                    </a:lnL>
                  </a:tcPr>
                </a:tc>
              </a:tr>
              <a:tr h="342878">
                <a:tc>
                  <a:txBody>
                    <a:bodyPr/>
                    <a:lstStyle/>
                    <a:p>
                      <a:pPr marL="0" lvl="0" indent="0" algn="l" rtl="0">
                        <a:spcBef>
                          <a:spcPts val="0"/>
                        </a:spcBef>
                        <a:spcAft>
                          <a:spcPts val="0"/>
                        </a:spcAft>
                        <a:buClr>
                          <a:srgbClr val="000000"/>
                        </a:buClr>
                        <a:buSzPts val="1100"/>
                        <a:buFont typeface="Arial"/>
                        <a:buNone/>
                      </a:pPr>
                      <a:r>
                        <a:rPr lang="en-US" sz="1400">
                          <a:solidFill>
                            <a:srgbClr val="000000"/>
                          </a:solidFill>
                          <a:latin typeface="Tahoma"/>
                          <a:ea typeface="Tahoma"/>
                          <a:cs typeface="Tahoma"/>
                          <a:sym typeface="Tahoma"/>
                        </a:rPr>
                        <a:t>Provinces*</a:t>
                      </a:r>
                      <a:endParaRPr sz="1400">
                        <a:latin typeface="Tahoma"/>
                        <a:ea typeface="Tahoma"/>
                        <a:cs typeface="Tahoma"/>
                        <a:sym typeface="Tahoma"/>
                      </a:endParaRPr>
                    </a:p>
                  </a:txBody>
                  <a:tcPr marL="68569" marR="68569" marT="68569" marB="68569"/>
                </a:tc>
                <a:tc>
                  <a:txBody>
                    <a:bodyPr/>
                    <a:lstStyle/>
                    <a:p>
                      <a:pPr marL="0" lvl="0" indent="0" algn="r" rtl="0">
                        <a:spcBef>
                          <a:spcPts val="0"/>
                        </a:spcBef>
                        <a:spcAft>
                          <a:spcPts val="0"/>
                        </a:spcAft>
                        <a:buNone/>
                      </a:pPr>
                      <a:r>
                        <a:rPr lang="en-US" sz="1400">
                          <a:latin typeface="Tahoma"/>
                          <a:ea typeface="Tahoma"/>
                          <a:cs typeface="Tahoma"/>
                          <a:sym typeface="Tahoma"/>
                        </a:rPr>
                        <a:t>114</a:t>
                      </a:r>
                      <a:endParaRPr sz="1400">
                        <a:latin typeface="Tahoma"/>
                        <a:ea typeface="Tahoma"/>
                        <a:cs typeface="Tahoma"/>
                        <a:sym typeface="Tahoma"/>
                      </a:endParaRPr>
                    </a:p>
                  </a:txBody>
                  <a:tcPr marL="68569" marR="68569" marT="68569" marB="68569">
                    <a:lnR w="9525" cap="flat" cmpd="sng">
                      <a:solidFill>
                        <a:srgbClr val="9E9E9E"/>
                      </a:solidFill>
                      <a:prstDash val="solid"/>
                      <a:round/>
                      <a:headEnd type="none" w="sm" len="sm"/>
                      <a:tailEnd type="none" w="sm" len="sm"/>
                    </a:lnR>
                  </a:tcPr>
                </a:tc>
                <a:tc>
                  <a:txBody>
                    <a:bodyPr/>
                    <a:lstStyle/>
                    <a:p>
                      <a:pPr marL="0" lvl="0" indent="0" algn="r" rtl="0">
                        <a:spcBef>
                          <a:spcPts val="0"/>
                        </a:spcBef>
                        <a:spcAft>
                          <a:spcPts val="0"/>
                        </a:spcAft>
                        <a:buNone/>
                      </a:pPr>
                      <a:r>
                        <a:rPr lang="en-US" sz="1400">
                          <a:latin typeface="Tahoma"/>
                          <a:ea typeface="Tahoma"/>
                          <a:cs typeface="Tahoma"/>
                          <a:sym typeface="Tahoma"/>
                        </a:rPr>
                        <a:t>113</a:t>
                      </a:r>
                      <a:endParaRPr sz="1400">
                        <a:latin typeface="Tahoma"/>
                        <a:ea typeface="Tahoma"/>
                        <a:cs typeface="Tahoma"/>
                        <a:sym typeface="Tahoma"/>
                      </a:endParaRPr>
                    </a:p>
                  </a:txBody>
                  <a:tcPr marL="68569" marR="68569" marT="68569" marB="68569">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US" sz="1400">
                          <a:latin typeface="Tahoma"/>
                          <a:ea typeface="Tahoma"/>
                          <a:cs typeface="Tahoma"/>
                          <a:sym typeface="Tahoma"/>
                        </a:rPr>
                        <a:t>99.12%</a:t>
                      </a:r>
                      <a:endParaRPr sz="1400">
                        <a:latin typeface="Tahoma"/>
                        <a:ea typeface="Tahoma"/>
                        <a:cs typeface="Tahoma"/>
                        <a:sym typeface="Tahoma"/>
                      </a:endParaRPr>
                    </a:p>
                  </a:txBody>
                  <a:tcPr marL="68569" marR="68569" marT="68569" marB="68569">
                    <a:lnL w="9525" cap="flat" cmpd="sng">
                      <a:solidFill>
                        <a:srgbClr val="9E9E9E"/>
                      </a:solidFill>
                      <a:prstDash val="solid"/>
                      <a:round/>
                      <a:headEnd type="none" w="sm" len="sm"/>
                      <a:tailEnd type="none" w="sm" len="sm"/>
                    </a:lnL>
                  </a:tcPr>
                </a:tc>
              </a:tr>
              <a:tr h="342878">
                <a:tc>
                  <a:txBody>
                    <a:bodyPr/>
                    <a:lstStyle/>
                    <a:p>
                      <a:pPr marL="0" lvl="0" indent="0" algn="r" rtl="0">
                        <a:spcBef>
                          <a:spcPts val="0"/>
                        </a:spcBef>
                        <a:spcAft>
                          <a:spcPts val="0"/>
                        </a:spcAft>
                        <a:buClr>
                          <a:srgbClr val="000000"/>
                        </a:buClr>
                        <a:buSzPts val="1750"/>
                        <a:buFont typeface="Arial"/>
                        <a:buNone/>
                      </a:pPr>
                      <a:r>
                        <a:rPr lang="en-US" sz="1400" b="1">
                          <a:latin typeface="Tahoma"/>
                          <a:ea typeface="Tahoma"/>
                          <a:cs typeface="Tahoma"/>
                          <a:sym typeface="Tahoma"/>
                        </a:rPr>
                        <a:t>Total</a:t>
                      </a:r>
                      <a:endParaRPr sz="1400" b="1">
                        <a:latin typeface="Tahoma"/>
                        <a:ea typeface="Tahoma"/>
                        <a:cs typeface="Tahoma"/>
                        <a:sym typeface="Tahoma"/>
                      </a:endParaRPr>
                    </a:p>
                  </a:txBody>
                  <a:tcPr marL="68569" marR="68569" marT="68569" marB="68569"/>
                </a:tc>
                <a:tc>
                  <a:txBody>
                    <a:bodyPr/>
                    <a:lstStyle/>
                    <a:p>
                      <a:pPr marL="0" lvl="0" indent="0" algn="r" rtl="0">
                        <a:spcBef>
                          <a:spcPts val="0"/>
                        </a:spcBef>
                        <a:spcAft>
                          <a:spcPts val="0"/>
                        </a:spcAft>
                        <a:buNone/>
                      </a:pPr>
                      <a:r>
                        <a:rPr lang="en-US" sz="1400" b="1">
                          <a:latin typeface="Tahoma"/>
                          <a:ea typeface="Tahoma"/>
                          <a:cs typeface="Tahoma"/>
                          <a:sym typeface="Tahoma"/>
                        </a:rPr>
                        <a:t>41,042</a:t>
                      </a:r>
                      <a:endParaRPr sz="1400" b="1">
                        <a:latin typeface="Tahoma"/>
                        <a:ea typeface="Tahoma"/>
                        <a:cs typeface="Tahoma"/>
                        <a:sym typeface="Tahoma"/>
                      </a:endParaRPr>
                    </a:p>
                  </a:txBody>
                  <a:tcPr marL="68569" marR="68569" marT="68569" marB="68569">
                    <a:lnR w="9525" cap="flat" cmpd="sng">
                      <a:solidFill>
                        <a:srgbClr val="9E9E9E"/>
                      </a:solidFill>
                      <a:prstDash val="solid"/>
                      <a:round/>
                      <a:headEnd type="none" w="sm" len="sm"/>
                      <a:tailEnd type="none" w="sm" len="sm"/>
                    </a:lnR>
                  </a:tcPr>
                </a:tc>
                <a:tc>
                  <a:txBody>
                    <a:bodyPr/>
                    <a:lstStyle/>
                    <a:p>
                      <a:pPr marL="0" lvl="0" indent="0" algn="r" rtl="0">
                        <a:spcBef>
                          <a:spcPts val="0"/>
                        </a:spcBef>
                        <a:spcAft>
                          <a:spcPts val="0"/>
                        </a:spcAft>
                        <a:buNone/>
                      </a:pPr>
                      <a:r>
                        <a:rPr lang="en-US" sz="1400" b="1">
                          <a:latin typeface="Tahoma"/>
                          <a:ea typeface="Tahoma"/>
                          <a:cs typeface="Tahoma"/>
                          <a:sym typeface="Tahoma"/>
                        </a:rPr>
                        <a:t>41,040</a:t>
                      </a:r>
                      <a:endParaRPr sz="1400" b="1">
                        <a:latin typeface="Tahoma"/>
                        <a:ea typeface="Tahoma"/>
                        <a:cs typeface="Tahoma"/>
                        <a:sym typeface="Tahoma"/>
                      </a:endParaRPr>
                    </a:p>
                  </a:txBody>
                  <a:tcPr marL="68569" marR="68569" marT="68569" marB="68569">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300" b="1" dirty="0">
                          <a:latin typeface="Tahoma"/>
                          <a:ea typeface="Tahoma"/>
                          <a:cs typeface="Tahoma"/>
                          <a:sym typeface="Tahoma"/>
                        </a:rPr>
                        <a:t>99.99</a:t>
                      </a:r>
                      <a:r>
                        <a:rPr lang="en-US" sz="1300" b="1" dirty="0">
                          <a:latin typeface="Tahoma"/>
                          <a:ea typeface="Tahoma"/>
                          <a:cs typeface="Tahoma"/>
                          <a:sym typeface="Tahom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t>
                      </a:r>
                      <a:endParaRPr sz="1300" b="1" dirty="0">
                        <a:latin typeface="Tahoma"/>
                        <a:ea typeface="Tahoma"/>
                        <a:cs typeface="Tahoma"/>
                        <a:sym typeface="Tahoma"/>
                      </a:endParaRPr>
                    </a:p>
                  </a:txBody>
                  <a:tcPr marL="68569" marR="68569" marT="68569" marB="68569">
                    <a:lnL w="9525" cap="flat" cmpd="sng">
                      <a:solidFill>
                        <a:srgbClr val="9E9E9E"/>
                      </a:solidFill>
                      <a:prstDash val="solid"/>
                      <a:round/>
                      <a:headEnd type="none" w="sm" len="sm"/>
                      <a:tailEnd type="none" w="sm" len="sm"/>
                    </a:lnL>
                  </a:tcPr>
                </a:tc>
              </a:tr>
            </a:tbl>
          </a:graphicData>
        </a:graphic>
      </p:graphicFrame>
      <p:sp>
        <p:nvSpPr>
          <p:cNvPr id="215" name="Google Shape;215;g22e7dc48ae6_0_90"/>
          <p:cNvSpPr txBox="1"/>
          <p:nvPr/>
        </p:nvSpPr>
        <p:spPr>
          <a:xfrm>
            <a:off x="4511419" y="3540097"/>
            <a:ext cx="2447325" cy="675355"/>
          </a:xfrm>
          <a:prstGeom prst="rect">
            <a:avLst/>
          </a:prstGeom>
          <a:noFill/>
          <a:ln>
            <a:noFill/>
          </a:ln>
        </p:spPr>
        <p:txBody>
          <a:bodyPr spcFirstLastPara="1" wrap="square" lIns="68569" tIns="68569" rIns="68569" bIns="68569" anchor="t" anchorCtr="0">
            <a:spAutoFit/>
          </a:bodyPr>
          <a:lstStyle/>
          <a:p>
            <a:r>
              <a:rPr lang="en-US" sz="1163" i="1" dirty="0">
                <a:latin typeface="Tahoma"/>
                <a:ea typeface="Tahoma"/>
                <a:cs typeface="Tahoma"/>
                <a:sym typeface="Tahoma"/>
              </a:rPr>
              <a:t>* Including HUCs/ICCs/NCR LGUs</a:t>
            </a:r>
            <a:endParaRPr sz="1163" i="1" dirty="0">
              <a:latin typeface="Tahoma"/>
              <a:ea typeface="Tahoma"/>
              <a:cs typeface="Tahoma"/>
              <a:sym typeface="Tahoma"/>
            </a:endParaRPr>
          </a:p>
          <a:p>
            <a:endParaRPr sz="1163" dirty="0">
              <a:latin typeface="Tahoma"/>
              <a:ea typeface="Tahoma"/>
              <a:cs typeface="Tahoma"/>
              <a:sym typeface="Tahoma"/>
            </a:endParaRPr>
          </a:p>
          <a:p>
            <a:r>
              <a:rPr lang="en-US" sz="1163" dirty="0">
                <a:latin typeface="Tahoma"/>
                <a:ea typeface="Tahoma"/>
                <a:cs typeface="Tahoma"/>
                <a:sym typeface="Tahoma"/>
              </a:rPr>
              <a:t>Source: DILG</a:t>
            </a:r>
            <a:endParaRPr sz="1163" dirty="0">
              <a:latin typeface="Tahoma"/>
              <a:ea typeface="Tahoma"/>
              <a:cs typeface="Tahoma"/>
              <a:sym typeface="Tahoma"/>
            </a:endParaRPr>
          </a:p>
        </p:txBody>
      </p:sp>
      <p:graphicFrame>
        <p:nvGraphicFramePr>
          <p:cNvPr id="216" name="Google Shape;216;g22e7dc48ae6_0_90"/>
          <p:cNvGraphicFramePr/>
          <p:nvPr>
            <p:extLst>
              <p:ext uri="{D42A27DB-BD31-4B8C-83A1-F6EECF244321}">
                <p14:modId xmlns:p14="http://schemas.microsoft.com/office/powerpoint/2010/main" val="345033383"/>
              </p:ext>
            </p:extLst>
          </p:nvPr>
        </p:nvGraphicFramePr>
        <p:xfrm>
          <a:off x="250969" y="1064221"/>
          <a:ext cx="4152975" cy="3931700"/>
        </p:xfrm>
        <a:graphic>
          <a:graphicData uri="http://schemas.openxmlformats.org/drawingml/2006/table">
            <a:tbl>
              <a:tblPr>
                <a:noFill/>
              </a:tblPr>
              <a:tblGrid>
                <a:gridCol w="1361569"/>
                <a:gridCol w="1417800"/>
                <a:gridCol w="1373606"/>
              </a:tblGrid>
              <a:tr h="294844">
                <a:tc gridSpan="3">
                  <a:txBody>
                    <a:bodyPr/>
                    <a:lstStyle/>
                    <a:p>
                      <a:pPr marL="0" lvl="0" indent="0" algn="ctr" rtl="0">
                        <a:spcBef>
                          <a:spcPts val="0"/>
                        </a:spcBef>
                        <a:spcAft>
                          <a:spcPts val="0"/>
                        </a:spcAft>
                        <a:buClr>
                          <a:srgbClr val="000000"/>
                        </a:buClr>
                        <a:buSzPts val="1100"/>
                        <a:buFont typeface="Arial"/>
                        <a:buNone/>
                      </a:pPr>
                      <a:r>
                        <a:rPr lang="en-US" sz="1400" b="1" dirty="0">
                          <a:solidFill>
                            <a:srgbClr val="FFFFFF"/>
                          </a:solidFill>
                          <a:latin typeface="Tahoma"/>
                          <a:ea typeface="Tahoma"/>
                          <a:cs typeface="Tahoma"/>
                          <a:sym typeface="Tahoma"/>
                        </a:rPr>
                        <a:t>Approved DTPs </a:t>
                      </a:r>
                      <a:r>
                        <a:rPr lang="en-US" sz="1400" b="1" i="1" dirty="0">
                          <a:solidFill>
                            <a:srgbClr val="FFFFFF"/>
                          </a:solidFill>
                          <a:latin typeface="Tahoma"/>
                          <a:ea typeface="Tahoma"/>
                          <a:cs typeface="Tahoma"/>
                          <a:sym typeface="Tahoma"/>
                        </a:rPr>
                        <a:t>(3)</a:t>
                      </a:r>
                      <a:endParaRPr sz="1100" dirty="0">
                        <a:solidFill>
                          <a:srgbClr val="FFFFFF"/>
                        </a:solidFill>
                      </a:endParaRPr>
                    </a:p>
                  </a:txBody>
                  <a:tcPr marL="68569" marR="68569" marT="68569" marB="68569">
                    <a:solidFill>
                      <a:srgbClr val="1C4587"/>
                    </a:solidFill>
                  </a:tcPr>
                </a:tc>
                <a:tc hMerge="1">
                  <a:txBody>
                    <a:bodyPr/>
                    <a:lstStyle/>
                    <a:p>
                      <a:endParaRPr lang="en-US"/>
                    </a:p>
                  </a:txBody>
                  <a:tcPr/>
                </a:tc>
                <a:tc hMerge="1">
                  <a:txBody>
                    <a:bodyPr/>
                    <a:lstStyle/>
                    <a:p>
                      <a:endParaRPr lang="en-US"/>
                    </a:p>
                  </a:txBody>
                  <a:tcPr/>
                </a:tc>
              </a:tr>
              <a:tr h="294844">
                <a:tc>
                  <a:txBody>
                    <a:bodyPr/>
                    <a:lstStyle/>
                    <a:p>
                      <a:pPr marL="0" lvl="0" indent="0" algn="ctr" rtl="0">
                        <a:spcBef>
                          <a:spcPts val="0"/>
                        </a:spcBef>
                        <a:spcAft>
                          <a:spcPts val="0"/>
                        </a:spcAft>
                        <a:buNone/>
                      </a:pPr>
                      <a:r>
                        <a:rPr lang="en-US" sz="1400">
                          <a:latin typeface="Tahoma"/>
                          <a:ea typeface="Tahoma"/>
                          <a:cs typeface="Tahoma"/>
                          <a:sym typeface="Tahoma"/>
                        </a:rPr>
                        <a:t>DOH</a:t>
                      </a:r>
                      <a:endParaRPr sz="1400">
                        <a:latin typeface="Tahoma"/>
                        <a:ea typeface="Tahoma"/>
                        <a:cs typeface="Tahoma"/>
                        <a:sym typeface="Tahoma"/>
                      </a:endParaRPr>
                    </a:p>
                  </a:txBody>
                  <a:tcPr marL="68569" marR="68569" marT="68569" marB="68569"/>
                </a:tc>
                <a:tc>
                  <a:txBody>
                    <a:bodyPr/>
                    <a:lstStyle/>
                    <a:p>
                      <a:pPr marL="0" lvl="0" indent="0" algn="ctr" rtl="0">
                        <a:spcBef>
                          <a:spcPts val="0"/>
                        </a:spcBef>
                        <a:spcAft>
                          <a:spcPts val="0"/>
                        </a:spcAft>
                        <a:buNone/>
                      </a:pPr>
                      <a:r>
                        <a:rPr lang="en-US" sz="1400">
                          <a:latin typeface="Tahoma"/>
                          <a:ea typeface="Tahoma"/>
                          <a:cs typeface="Tahoma"/>
                          <a:sym typeface="Tahoma"/>
                        </a:rPr>
                        <a:t>CPD/POPCOM</a:t>
                      </a:r>
                      <a:endParaRPr sz="1400">
                        <a:latin typeface="Tahoma"/>
                        <a:ea typeface="Tahoma"/>
                        <a:cs typeface="Tahoma"/>
                        <a:sym typeface="Tahoma"/>
                      </a:endParaRPr>
                    </a:p>
                  </a:txBody>
                  <a:tcPr marL="68569" marR="68569" marT="68569" marB="68569"/>
                </a:tc>
                <a:tc>
                  <a:txBody>
                    <a:bodyPr/>
                    <a:lstStyle/>
                    <a:p>
                      <a:pPr marL="0" lvl="0" indent="0" algn="ctr" rtl="0">
                        <a:spcBef>
                          <a:spcPts val="0"/>
                        </a:spcBef>
                        <a:spcAft>
                          <a:spcPts val="0"/>
                        </a:spcAft>
                        <a:buNone/>
                      </a:pPr>
                      <a:r>
                        <a:rPr lang="en-US" sz="1400">
                          <a:latin typeface="Tahoma"/>
                          <a:ea typeface="Tahoma"/>
                          <a:cs typeface="Tahoma"/>
                          <a:sym typeface="Tahoma"/>
                        </a:rPr>
                        <a:t>DOF</a:t>
                      </a:r>
                      <a:endParaRPr sz="1400">
                        <a:latin typeface="Tahoma"/>
                        <a:ea typeface="Tahoma"/>
                        <a:cs typeface="Tahoma"/>
                        <a:sym typeface="Tahoma"/>
                      </a:endParaRPr>
                    </a:p>
                  </a:txBody>
                  <a:tcPr marL="68569" marR="68569" marT="68569" marB="68569"/>
                </a:tc>
              </a:tr>
              <a:tr h="653808">
                <a:tc gridSpan="3">
                  <a:txBody>
                    <a:bodyPr/>
                    <a:lstStyle/>
                    <a:p>
                      <a:pPr marL="0" lvl="0" indent="0" algn="ctr" rtl="0">
                        <a:spcBef>
                          <a:spcPts val="0"/>
                        </a:spcBef>
                        <a:spcAft>
                          <a:spcPts val="0"/>
                        </a:spcAft>
                        <a:buClr>
                          <a:srgbClr val="000000"/>
                        </a:buClr>
                        <a:buSzPts val="1100"/>
                        <a:buFont typeface="Arial"/>
                        <a:buNone/>
                      </a:pPr>
                      <a:r>
                        <a:rPr lang="en-US" sz="1400" b="1">
                          <a:solidFill>
                            <a:srgbClr val="FFFFFF"/>
                          </a:solidFill>
                          <a:latin typeface="Tahoma"/>
                          <a:ea typeface="Tahoma"/>
                          <a:cs typeface="Tahoma"/>
                          <a:sym typeface="Tahoma"/>
                        </a:rPr>
                        <a:t>Awaiting Revision and Resubmission by NGAs Concerned and/or Further Evaluation by DBM </a:t>
                      </a:r>
                      <a:r>
                        <a:rPr lang="en-US" sz="1400" b="1" i="1">
                          <a:solidFill>
                            <a:srgbClr val="FFFFFF"/>
                          </a:solidFill>
                          <a:latin typeface="Tahoma"/>
                          <a:ea typeface="Tahoma"/>
                          <a:cs typeface="Tahoma"/>
                          <a:sym typeface="Tahoma"/>
                        </a:rPr>
                        <a:t>(15)</a:t>
                      </a:r>
                      <a:endParaRPr sz="1100"/>
                    </a:p>
                  </a:txBody>
                  <a:tcPr marL="68569" marR="68569" marT="68569" marB="68569">
                    <a:solidFill>
                      <a:srgbClr val="1C4587"/>
                    </a:solidFill>
                  </a:tcPr>
                </a:tc>
                <a:tc hMerge="1">
                  <a:txBody>
                    <a:bodyPr/>
                    <a:lstStyle/>
                    <a:p>
                      <a:endParaRPr lang="en-US"/>
                    </a:p>
                  </a:txBody>
                  <a:tcPr/>
                </a:tc>
                <a:tc hMerge="1">
                  <a:txBody>
                    <a:bodyPr/>
                    <a:lstStyle/>
                    <a:p>
                      <a:endParaRPr lang="en-US"/>
                    </a:p>
                  </a:txBody>
                  <a:tcPr/>
                </a:tc>
              </a:tr>
              <a:tr h="294844">
                <a:tc>
                  <a:txBody>
                    <a:bodyPr/>
                    <a:lstStyle/>
                    <a:p>
                      <a:pPr marL="0" lvl="0" indent="0" algn="ctr" rtl="0">
                        <a:spcBef>
                          <a:spcPts val="0"/>
                        </a:spcBef>
                        <a:spcAft>
                          <a:spcPts val="0"/>
                        </a:spcAft>
                        <a:buNone/>
                      </a:pPr>
                      <a:r>
                        <a:rPr lang="en-US" sz="1400">
                          <a:latin typeface="Tahoma"/>
                          <a:ea typeface="Tahoma"/>
                          <a:cs typeface="Tahoma"/>
                          <a:sym typeface="Tahoma"/>
                        </a:rPr>
                        <a:t>DOST</a:t>
                      </a:r>
                      <a:endParaRPr sz="1400">
                        <a:latin typeface="Tahoma"/>
                        <a:ea typeface="Tahoma"/>
                        <a:cs typeface="Tahoma"/>
                        <a:sym typeface="Tahoma"/>
                      </a:endParaRPr>
                    </a:p>
                  </a:txBody>
                  <a:tcPr marL="68569" marR="68569" marT="68569" marB="68569"/>
                </a:tc>
                <a:tc>
                  <a:txBody>
                    <a:bodyPr/>
                    <a:lstStyle/>
                    <a:p>
                      <a:pPr marL="0" lvl="0" indent="0" algn="ctr" rtl="0">
                        <a:spcBef>
                          <a:spcPts val="0"/>
                        </a:spcBef>
                        <a:spcAft>
                          <a:spcPts val="0"/>
                        </a:spcAft>
                        <a:buNone/>
                      </a:pPr>
                      <a:r>
                        <a:rPr lang="en-US" sz="1400">
                          <a:latin typeface="Tahoma"/>
                          <a:ea typeface="Tahoma"/>
                          <a:cs typeface="Tahoma"/>
                          <a:sym typeface="Tahoma"/>
                        </a:rPr>
                        <a:t>DILG</a:t>
                      </a:r>
                      <a:endParaRPr sz="1400">
                        <a:latin typeface="Tahoma"/>
                        <a:ea typeface="Tahoma"/>
                        <a:cs typeface="Tahoma"/>
                        <a:sym typeface="Tahoma"/>
                      </a:endParaRPr>
                    </a:p>
                  </a:txBody>
                  <a:tcPr marL="68569" marR="68569" marT="68569" marB="68569"/>
                </a:tc>
                <a:tc>
                  <a:txBody>
                    <a:bodyPr/>
                    <a:lstStyle/>
                    <a:p>
                      <a:pPr marL="0" lvl="0" indent="0" algn="ctr" rtl="0">
                        <a:spcBef>
                          <a:spcPts val="0"/>
                        </a:spcBef>
                        <a:spcAft>
                          <a:spcPts val="0"/>
                        </a:spcAft>
                        <a:buNone/>
                      </a:pPr>
                      <a:r>
                        <a:rPr lang="en-US" sz="1400">
                          <a:latin typeface="Tahoma"/>
                          <a:ea typeface="Tahoma"/>
                          <a:cs typeface="Tahoma"/>
                          <a:sym typeface="Tahoma"/>
                        </a:rPr>
                        <a:t>DTI</a:t>
                      </a:r>
                      <a:endParaRPr sz="1400">
                        <a:latin typeface="Tahoma"/>
                        <a:ea typeface="Tahoma"/>
                        <a:cs typeface="Tahoma"/>
                        <a:sym typeface="Tahoma"/>
                      </a:endParaRPr>
                    </a:p>
                  </a:txBody>
                  <a:tcPr marL="68569" marR="68569" marT="68569" marB="68569"/>
                </a:tc>
              </a:tr>
              <a:tr h="294844">
                <a:tc>
                  <a:txBody>
                    <a:bodyPr/>
                    <a:lstStyle/>
                    <a:p>
                      <a:pPr marL="0" lvl="0" indent="0" algn="ctr" rtl="0">
                        <a:spcBef>
                          <a:spcPts val="0"/>
                        </a:spcBef>
                        <a:spcAft>
                          <a:spcPts val="0"/>
                        </a:spcAft>
                        <a:buNone/>
                      </a:pPr>
                      <a:r>
                        <a:rPr lang="en-US" sz="1400">
                          <a:latin typeface="Tahoma"/>
                          <a:ea typeface="Tahoma"/>
                          <a:cs typeface="Tahoma"/>
                          <a:sym typeface="Tahoma"/>
                        </a:rPr>
                        <a:t>DSWD</a:t>
                      </a:r>
                      <a:endParaRPr sz="1400">
                        <a:latin typeface="Tahoma"/>
                        <a:ea typeface="Tahoma"/>
                        <a:cs typeface="Tahoma"/>
                        <a:sym typeface="Tahoma"/>
                      </a:endParaRPr>
                    </a:p>
                  </a:txBody>
                  <a:tcPr marL="68569" marR="68569" marT="68569" marB="68569"/>
                </a:tc>
                <a:tc>
                  <a:txBody>
                    <a:bodyPr/>
                    <a:lstStyle/>
                    <a:p>
                      <a:pPr marL="0" lvl="0" indent="0" algn="ctr" rtl="0">
                        <a:spcBef>
                          <a:spcPts val="0"/>
                        </a:spcBef>
                        <a:spcAft>
                          <a:spcPts val="0"/>
                        </a:spcAft>
                        <a:buNone/>
                      </a:pPr>
                      <a:r>
                        <a:rPr lang="en-US" sz="1400" dirty="0" err="1">
                          <a:latin typeface="Tahoma"/>
                          <a:ea typeface="Tahoma"/>
                          <a:cs typeface="Tahoma"/>
                          <a:sym typeface="Tahoma"/>
                        </a:rPr>
                        <a:t>DepEd</a:t>
                      </a:r>
                      <a:endParaRPr sz="1400" dirty="0">
                        <a:latin typeface="Tahoma"/>
                        <a:ea typeface="Tahoma"/>
                        <a:cs typeface="Tahoma"/>
                        <a:sym typeface="Tahoma"/>
                      </a:endParaRPr>
                    </a:p>
                  </a:txBody>
                  <a:tcPr marL="68569" marR="68569" marT="68569" marB="68569"/>
                </a:tc>
                <a:tc>
                  <a:txBody>
                    <a:bodyPr/>
                    <a:lstStyle/>
                    <a:p>
                      <a:pPr marL="0" lvl="0" indent="0" algn="ctr" rtl="0">
                        <a:spcBef>
                          <a:spcPts val="0"/>
                        </a:spcBef>
                        <a:spcAft>
                          <a:spcPts val="0"/>
                        </a:spcAft>
                        <a:buNone/>
                      </a:pPr>
                      <a:r>
                        <a:rPr lang="en-US" sz="1400">
                          <a:latin typeface="Tahoma"/>
                          <a:ea typeface="Tahoma"/>
                          <a:cs typeface="Tahoma"/>
                          <a:sym typeface="Tahoma"/>
                        </a:rPr>
                        <a:t>DA</a:t>
                      </a:r>
                      <a:endParaRPr sz="1400">
                        <a:latin typeface="Tahoma"/>
                        <a:ea typeface="Tahoma"/>
                        <a:cs typeface="Tahoma"/>
                        <a:sym typeface="Tahoma"/>
                      </a:endParaRPr>
                    </a:p>
                  </a:txBody>
                  <a:tcPr marL="68569" marR="68569" marT="68569" marB="68569"/>
                </a:tc>
              </a:tr>
              <a:tr h="294844">
                <a:tc>
                  <a:txBody>
                    <a:bodyPr/>
                    <a:lstStyle/>
                    <a:p>
                      <a:pPr marL="0" lvl="0" indent="0" algn="ctr" rtl="0">
                        <a:spcBef>
                          <a:spcPts val="0"/>
                        </a:spcBef>
                        <a:spcAft>
                          <a:spcPts val="0"/>
                        </a:spcAft>
                        <a:buNone/>
                      </a:pPr>
                      <a:r>
                        <a:rPr lang="en-US" sz="1400">
                          <a:latin typeface="Tahoma"/>
                          <a:ea typeface="Tahoma"/>
                          <a:cs typeface="Tahoma"/>
                          <a:sym typeface="Tahoma"/>
                        </a:rPr>
                        <a:t>DHSUD</a:t>
                      </a:r>
                      <a:endParaRPr sz="1400">
                        <a:latin typeface="Tahoma"/>
                        <a:ea typeface="Tahoma"/>
                        <a:cs typeface="Tahoma"/>
                        <a:sym typeface="Tahoma"/>
                      </a:endParaRPr>
                    </a:p>
                  </a:txBody>
                  <a:tcPr marL="68569" marR="68569" marT="68569" marB="68569"/>
                </a:tc>
                <a:tc>
                  <a:txBody>
                    <a:bodyPr/>
                    <a:lstStyle/>
                    <a:p>
                      <a:pPr marL="0" lvl="0" indent="0" algn="ctr" rtl="0">
                        <a:spcBef>
                          <a:spcPts val="0"/>
                        </a:spcBef>
                        <a:spcAft>
                          <a:spcPts val="0"/>
                        </a:spcAft>
                        <a:buNone/>
                      </a:pPr>
                      <a:r>
                        <a:rPr lang="en-US" sz="1400">
                          <a:latin typeface="Tahoma"/>
                          <a:ea typeface="Tahoma"/>
                          <a:cs typeface="Tahoma"/>
                          <a:sym typeface="Tahoma"/>
                        </a:rPr>
                        <a:t>DPWH</a:t>
                      </a:r>
                      <a:endParaRPr sz="1400">
                        <a:latin typeface="Tahoma"/>
                        <a:ea typeface="Tahoma"/>
                        <a:cs typeface="Tahoma"/>
                        <a:sym typeface="Tahoma"/>
                      </a:endParaRPr>
                    </a:p>
                  </a:txBody>
                  <a:tcPr marL="68569" marR="68569" marT="68569" marB="68569"/>
                </a:tc>
                <a:tc>
                  <a:txBody>
                    <a:bodyPr/>
                    <a:lstStyle/>
                    <a:p>
                      <a:pPr marL="0" lvl="0" indent="0" algn="ctr" rtl="0">
                        <a:spcBef>
                          <a:spcPts val="0"/>
                        </a:spcBef>
                        <a:spcAft>
                          <a:spcPts val="0"/>
                        </a:spcAft>
                        <a:buNone/>
                      </a:pPr>
                      <a:r>
                        <a:rPr lang="en-US" sz="1400">
                          <a:latin typeface="Tahoma"/>
                          <a:ea typeface="Tahoma"/>
                          <a:cs typeface="Tahoma"/>
                          <a:sym typeface="Tahoma"/>
                        </a:rPr>
                        <a:t>DOT</a:t>
                      </a:r>
                      <a:endParaRPr sz="1400">
                        <a:latin typeface="Tahoma"/>
                        <a:ea typeface="Tahoma"/>
                        <a:cs typeface="Tahoma"/>
                        <a:sym typeface="Tahoma"/>
                      </a:endParaRPr>
                    </a:p>
                  </a:txBody>
                  <a:tcPr marL="68569" marR="68569" marT="68569" marB="68569"/>
                </a:tc>
              </a:tr>
              <a:tr h="294844">
                <a:tc>
                  <a:txBody>
                    <a:bodyPr/>
                    <a:lstStyle/>
                    <a:p>
                      <a:pPr marL="0" lvl="0" indent="0" algn="ctr" rtl="0">
                        <a:spcBef>
                          <a:spcPts val="0"/>
                        </a:spcBef>
                        <a:spcAft>
                          <a:spcPts val="0"/>
                        </a:spcAft>
                        <a:buNone/>
                      </a:pPr>
                      <a:r>
                        <a:rPr lang="en-US" sz="1400">
                          <a:latin typeface="Tahoma"/>
                          <a:ea typeface="Tahoma"/>
                          <a:cs typeface="Tahoma"/>
                          <a:sym typeface="Tahoma"/>
                        </a:rPr>
                        <a:t>DENR</a:t>
                      </a:r>
                      <a:endParaRPr sz="1400">
                        <a:latin typeface="Tahoma"/>
                        <a:ea typeface="Tahoma"/>
                        <a:cs typeface="Tahoma"/>
                        <a:sym typeface="Tahoma"/>
                      </a:endParaRPr>
                    </a:p>
                  </a:txBody>
                  <a:tcPr marL="68569" marR="68569" marT="68569" marB="68569"/>
                </a:tc>
                <a:tc>
                  <a:txBody>
                    <a:bodyPr/>
                    <a:lstStyle/>
                    <a:p>
                      <a:pPr marL="0" lvl="0" indent="0" algn="ctr" rtl="0">
                        <a:spcBef>
                          <a:spcPts val="0"/>
                        </a:spcBef>
                        <a:spcAft>
                          <a:spcPts val="0"/>
                        </a:spcAft>
                        <a:buNone/>
                      </a:pPr>
                      <a:r>
                        <a:rPr lang="en-US" sz="1400">
                          <a:latin typeface="Tahoma"/>
                          <a:ea typeface="Tahoma"/>
                          <a:cs typeface="Tahoma"/>
                          <a:sym typeface="Tahoma"/>
                        </a:rPr>
                        <a:t>DOTr</a:t>
                      </a:r>
                      <a:endParaRPr sz="1400">
                        <a:latin typeface="Tahoma"/>
                        <a:ea typeface="Tahoma"/>
                        <a:cs typeface="Tahoma"/>
                        <a:sym typeface="Tahoma"/>
                      </a:endParaRPr>
                    </a:p>
                  </a:txBody>
                  <a:tcPr marL="68569" marR="68569" marT="68569" marB="68569"/>
                </a:tc>
                <a:tc>
                  <a:txBody>
                    <a:bodyPr/>
                    <a:lstStyle/>
                    <a:p>
                      <a:pPr marL="0" lvl="0" indent="0" algn="ctr" rtl="0">
                        <a:spcBef>
                          <a:spcPts val="0"/>
                        </a:spcBef>
                        <a:spcAft>
                          <a:spcPts val="0"/>
                        </a:spcAft>
                        <a:buNone/>
                      </a:pPr>
                      <a:r>
                        <a:rPr lang="en-US" sz="1400">
                          <a:latin typeface="Tahoma"/>
                          <a:ea typeface="Tahoma"/>
                          <a:cs typeface="Tahoma"/>
                          <a:sym typeface="Tahoma"/>
                        </a:rPr>
                        <a:t>DOJ</a:t>
                      </a:r>
                      <a:endParaRPr sz="1400">
                        <a:latin typeface="Tahoma"/>
                        <a:ea typeface="Tahoma"/>
                        <a:cs typeface="Tahoma"/>
                        <a:sym typeface="Tahoma"/>
                      </a:endParaRPr>
                    </a:p>
                  </a:txBody>
                  <a:tcPr marL="68569" marR="68569" marT="68569" marB="68569"/>
                </a:tc>
              </a:tr>
              <a:tr h="294844">
                <a:tc>
                  <a:txBody>
                    <a:bodyPr/>
                    <a:lstStyle/>
                    <a:p>
                      <a:pPr marL="0" lvl="0" indent="0" algn="ctr" rtl="0">
                        <a:spcBef>
                          <a:spcPts val="0"/>
                        </a:spcBef>
                        <a:spcAft>
                          <a:spcPts val="0"/>
                        </a:spcAft>
                        <a:buNone/>
                      </a:pPr>
                      <a:r>
                        <a:rPr lang="en-US" sz="1400">
                          <a:latin typeface="Tahoma"/>
                          <a:ea typeface="Tahoma"/>
                          <a:cs typeface="Tahoma"/>
                          <a:sym typeface="Tahoma"/>
                        </a:rPr>
                        <a:t>DOLE</a:t>
                      </a:r>
                      <a:endParaRPr sz="1400">
                        <a:latin typeface="Tahoma"/>
                        <a:ea typeface="Tahoma"/>
                        <a:cs typeface="Tahoma"/>
                        <a:sym typeface="Tahoma"/>
                      </a:endParaRPr>
                    </a:p>
                  </a:txBody>
                  <a:tcPr marL="68569" marR="68569" marT="68569" marB="68569"/>
                </a:tc>
                <a:tc>
                  <a:txBody>
                    <a:bodyPr/>
                    <a:lstStyle/>
                    <a:p>
                      <a:pPr marL="0" lvl="0" indent="0" algn="ctr" rtl="0">
                        <a:spcBef>
                          <a:spcPts val="0"/>
                        </a:spcBef>
                        <a:spcAft>
                          <a:spcPts val="0"/>
                        </a:spcAft>
                        <a:buNone/>
                      </a:pPr>
                      <a:r>
                        <a:rPr lang="en-US" sz="1400">
                          <a:latin typeface="Tahoma"/>
                          <a:ea typeface="Tahoma"/>
                          <a:cs typeface="Tahoma"/>
                          <a:sym typeface="Tahoma"/>
                        </a:rPr>
                        <a:t>NIA</a:t>
                      </a:r>
                      <a:endParaRPr sz="1400">
                        <a:latin typeface="Tahoma"/>
                        <a:ea typeface="Tahoma"/>
                        <a:cs typeface="Tahoma"/>
                        <a:sym typeface="Tahoma"/>
                      </a:endParaRPr>
                    </a:p>
                  </a:txBody>
                  <a:tcPr marL="68569" marR="68569" marT="68569" marB="68569"/>
                </a:tc>
                <a:tc>
                  <a:txBody>
                    <a:bodyPr/>
                    <a:lstStyle/>
                    <a:p>
                      <a:pPr marL="0" lvl="0" indent="0" algn="ctr" rtl="0">
                        <a:spcBef>
                          <a:spcPts val="0"/>
                        </a:spcBef>
                        <a:spcAft>
                          <a:spcPts val="0"/>
                        </a:spcAft>
                        <a:buNone/>
                      </a:pPr>
                      <a:r>
                        <a:rPr lang="en-US" sz="1400">
                          <a:latin typeface="Tahoma"/>
                          <a:ea typeface="Tahoma"/>
                          <a:cs typeface="Tahoma"/>
                          <a:sym typeface="Tahoma"/>
                        </a:rPr>
                        <a:t>OPAPRU</a:t>
                      </a:r>
                      <a:endParaRPr sz="1400">
                        <a:latin typeface="Tahoma"/>
                        <a:ea typeface="Tahoma"/>
                        <a:cs typeface="Tahoma"/>
                        <a:sym typeface="Tahoma"/>
                      </a:endParaRPr>
                    </a:p>
                  </a:txBody>
                  <a:tcPr marL="68569" marR="68569" marT="68569" marB="68569"/>
                </a:tc>
              </a:tr>
              <a:tr h="294844">
                <a:tc gridSpan="3">
                  <a:txBody>
                    <a:bodyPr/>
                    <a:lstStyle/>
                    <a:p>
                      <a:pPr marL="0" lvl="0" indent="0" algn="ctr" rtl="0">
                        <a:spcBef>
                          <a:spcPts val="0"/>
                        </a:spcBef>
                        <a:spcAft>
                          <a:spcPts val="0"/>
                        </a:spcAft>
                        <a:buClr>
                          <a:srgbClr val="000000"/>
                        </a:buClr>
                        <a:buSzPts val="1100"/>
                        <a:buFont typeface="Arial"/>
                        <a:buNone/>
                      </a:pPr>
                      <a:r>
                        <a:rPr lang="en-US" sz="1400" b="1">
                          <a:solidFill>
                            <a:srgbClr val="FFFFFF"/>
                          </a:solidFill>
                          <a:latin typeface="Tahoma"/>
                          <a:ea typeface="Tahoma"/>
                          <a:cs typeface="Tahoma"/>
                          <a:sym typeface="Tahoma"/>
                        </a:rPr>
                        <a:t>No Submission of DTPs (2)</a:t>
                      </a:r>
                      <a:endParaRPr sz="1100">
                        <a:solidFill>
                          <a:srgbClr val="FFFFFF"/>
                        </a:solidFill>
                      </a:endParaRPr>
                    </a:p>
                  </a:txBody>
                  <a:tcPr marL="68569" marR="68569" marT="68569" marB="68569">
                    <a:solidFill>
                      <a:srgbClr val="1C4587"/>
                    </a:solidFill>
                  </a:tcPr>
                </a:tc>
                <a:tc hMerge="1">
                  <a:txBody>
                    <a:bodyPr/>
                    <a:lstStyle/>
                    <a:p>
                      <a:endParaRPr lang="en-US"/>
                    </a:p>
                  </a:txBody>
                  <a:tcPr/>
                </a:tc>
                <a:tc hMerge="1">
                  <a:txBody>
                    <a:bodyPr/>
                    <a:lstStyle/>
                    <a:p>
                      <a:endParaRPr lang="en-US"/>
                    </a:p>
                  </a:txBody>
                  <a:tcPr/>
                </a:tc>
              </a:tr>
              <a:tr h="294844">
                <a:tc>
                  <a:txBody>
                    <a:bodyPr/>
                    <a:lstStyle/>
                    <a:p>
                      <a:pPr marL="0" lvl="0" indent="0" algn="ctr" rtl="0">
                        <a:spcBef>
                          <a:spcPts val="0"/>
                        </a:spcBef>
                        <a:spcAft>
                          <a:spcPts val="0"/>
                        </a:spcAft>
                        <a:buNone/>
                      </a:pPr>
                      <a:r>
                        <a:rPr lang="en-US" sz="1400">
                          <a:latin typeface="Tahoma"/>
                          <a:ea typeface="Tahoma"/>
                          <a:cs typeface="Tahoma"/>
                          <a:sym typeface="Tahoma"/>
                        </a:rPr>
                        <a:t>DOE</a:t>
                      </a:r>
                      <a:endParaRPr sz="1400">
                        <a:latin typeface="Tahoma"/>
                        <a:ea typeface="Tahoma"/>
                        <a:cs typeface="Tahoma"/>
                        <a:sym typeface="Tahoma"/>
                      </a:endParaRPr>
                    </a:p>
                  </a:txBody>
                  <a:tcPr marL="68569" marR="68569" marT="68569" marB="68569"/>
                </a:tc>
                <a:tc>
                  <a:txBody>
                    <a:bodyPr/>
                    <a:lstStyle/>
                    <a:p>
                      <a:pPr marL="0" lvl="0" indent="0" algn="ctr" rtl="0">
                        <a:spcBef>
                          <a:spcPts val="0"/>
                        </a:spcBef>
                        <a:spcAft>
                          <a:spcPts val="0"/>
                        </a:spcAft>
                        <a:buNone/>
                      </a:pPr>
                      <a:r>
                        <a:rPr lang="en-US" sz="1400">
                          <a:latin typeface="Tahoma"/>
                          <a:ea typeface="Tahoma"/>
                          <a:cs typeface="Tahoma"/>
                          <a:sym typeface="Tahoma"/>
                        </a:rPr>
                        <a:t>DICT</a:t>
                      </a:r>
                      <a:endParaRPr sz="1400">
                        <a:latin typeface="Tahoma"/>
                        <a:ea typeface="Tahoma"/>
                        <a:cs typeface="Tahoma"/>
                        <a:sym typeface="Tahoma"/>
                      </a:endParaRPr>
                    </a:p>
                  </a:txBody>
                  <a:tcPr marL="68569" marR="68569" marT="68569" marB="68569"/>
                </a:tc>
                <a:tc>
                  <a:txBody>
                    <a:bodyPr/>
                    <a:lstStyle/>
                    <a:p>
                      <a:pPr marL="0" lvl="0" indent="0" algn="l" rtl="0">
                        <a:spcBef>
                          <a:spcPts val="0"/>
                        </a:spcBef>
                        <a:spcAft>
                          <a:spcPts val="0"/>
                        </a:spcAft>
                        <a:buNone/>
                      </a:pPr>
                      <a:endParaRPr sz="1100" dirty="0"/>
                    </a:p>
                  </a:txBody>
                  <a:tcPr marL="68569" marR="68569" marT="68569" marB="68569"/>
                </a:tc>
              </a:tr>
            </a:tbl>
          </a:graphicData>
        </a:graphic>
      </p:graphicFrame>
    </p:spTree>
    <p:extLst>
      <p:ext uri="{BB962C8B-B14F-4D97-AF65-F5344CB8AC3E}">
        <p14:creationId xmlns:p14="http://schemas.microsoft.com/office/powerpoint/2010/main" val="26227693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219ff706569_2_7"/>
          <p:cNvSpPr/>
          <p:nvPr/>
        </p:nvSpPr>
        <p:spPr>
          <a:xfrm>
            <a:off x="11443" y="3829462"/>
            <a:ext cx="2967750" cy="1133775"/>
          </a:xfrm>
          <a:prstGeom prst="rect">
            <a:avLst/>
          </a:prstGeom>
          <a:solidFill>
            <a:schemeClr val="lt1"/>
          </a:solidFill>
          <a:ln>
            <a:noFill/>
          </a:ln>
        </p:spPr>
        <p:txBody>
          <a:bodyPr spcFirstLastPara="1" wrap="square" lIns="68569" tIns="34275" rIns="68569" bIns="34275" anchor="ctr" anchorCtr="0">
            <a:noAutofit/>
          </a:bodyPr>
          <a:lstStyle/>
          <a:p>
            <a:pPr algn="ctr">
              <a:buSzPts val="1400"/>
            </a:pPr>
            <a:endParaRPr sz="1050" b="1">
              <a:solidFill>
                <a:schemeClr val="lt1"/>
              </a:solidFill>
              <a:latin typeface="Montserrat"/>
              <a:ea typeface="Montserrat"/>
              <a:cs typeface="Montserrat"/>
              <a:sym typeface="Montserrat"/>
            </a:endParaRPr>
          </a:p>
        </p:txBody>
      </p:sp>
      <p:sp>
        <p:nvSpPr>
          <p:cNvPr id="223" name="Google Shape;223;g219ff706569_2_7"/>
          <p:cNvSpPr txBox="1"/>
          <p:nvPr/>
        </p:nvSpPr>
        <p:spPr>
          <a:xfrm>
            <a:off x="1281229" y="376445"/>
            <a:ext cx="6581475" cy="727200"/>
          </a:xfrm>
          <a:prstGeom prst="rect">
            <a:avLst/>
          </a:prstGeom>
          <a:noFill/>
          <a:ln>
            <a:noFill/>
          </a:ln>
        </p:spPr>
        <p:txBody>
          <a:bodyPr spcFirstLastPara="1" wrap="square" lIns="68569" tIns="34275" rIns="68569" bIns="34275" anchor="t" anchorCtr="0">
            <a:noAutofit/>
          </a:bodyPr>
          <a:lstStyle/>
          <a:p>
            <a:pPr algn="ctr">
              <a:buClr>
                <a:schemeClr val="dk1"/>
              </a:buClr>
              <a:buSzPts val="3200"/>
            </a:pPr>
            <a:r>
              <a:rPr lang="en-US" sz="2250" b="1">
                <a:solidFill>
                  <a:srgbClr val="002060"/>
                </a:solidFill>
                <a:latin typeface="Tahoma"/>
                <a:ea typeface="Tahoma"/>
                <a:cs typeface="Tahoma"/>
                <a:sym typeface="Tahoma"/>
              </a:rPr>
              <a:t>REVIEW AND FURTHER STUDY OF THE CURRENT FULL DEVOLUTION TRANSITION</a:t>
            </a:r>
            <a:endParaRPr sz="2250" b="1">
              <a:solidFill>
                <a:srgbClr val="002060"/>
              </a:solidFill>
              <a:latin typeface="Tahoma"/>
              <a:ea typeface="Tahoma"/>
              <a:cs typeface="Tahoma"/>
              <a:sym typeface="Tahoma"/>
            </a:endParaRPr>
          </a:p>
        </p:txBody>
      </p:sp>
      <p:sp>
        <p:nvSpPr>
          <p:cNvPr id="224" name="Google Shape;224;g219ff706569_2_7"/>
          <p:cNvSpPr/>
          <p:nvPr/>
        </p:nvSpPr>
        <p:spPr>
          <a:xfrm>
            <a:off x="295763" y="2136375"/>
            <a:ext cx="3162431" cy="2235525"/>
          </a:xfrm>
          <a:prstGeom prst="flowChartPunchedCard">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25" name="Google Shape;225;g219ff706569_2_7"/>
          <p:cNvSpPr txBox="1"/>
          <p:nvPr/>
        </p:nvSpPr>
        <p:spPr>
          <a:xfrm>
            <a:off x="492150" y="2800688"/>
            <a:ext cx="2463525" cy="1084882"/>
          </a:xfrm>
          <a:prstGeom prst="rect">
            <a:avLst/>
          </a:prstGeom>
          <a:noFill/>
          <a:ln>
            <a:noFill/>
          </a:ln>
        </p:spPr>
        <p:txBody>
          <a:bodyPr spcFirstLastPara="1" wrap="square" lIns="0" tIns="34275" rIns="0" bIns="34275" anchor="t" anchorCtr="0">
            <a:spAutoFit/>
          </a:bodyPr>
          <a:lstStyle/>
          <a:p>
            <a:pPr algn="just">
              <a:buSzPts val="2000"/>
            </a:pPr>
            <a:r>
              <a:rPr lang="en-US" sz="1650" b="1">
                <a:solidFill>
                  <a:srgbClr val="002060"/>
                </a:solidFill>
                <a:latin typeface="Tahoma"/>
                <a:ea typeface="Tahoma"/>
                <a:cs typeface="Tahoma"/>
                <a:sym typeface="Tahoma"/>
              </a:rPr>
              <a:t>President’s instruction to further study the devolution efforts of the government</a:t>
            </a:r>
            <a:endParaRPr sz="1650" b="1">
              <a:solidFill>
                <a:srgbClr val="002060"/>
              </a:solidFill>
              <a:latin typeface="Tahoma"/>
              <a:ea typeface="Tahoma"/>
              <a:cs typeface="Tahoma"/>
              <a:sym typeface="Tahoma"/>
            </a:endParaRPr>
          </a:p>
        </p:txBody>
      </p:sp>
      <p:sp>
        <p:nvSpPr>
          <p:cNvPr id="226" name="Google Shape;226;g219ff706569_2_7"/>
          <p:cNvSpPr/>
          <p:nvPr/>
        </p:nvSpPr>
        <p:spPr>
          <a:xfrm>
            <a:off x="4038000" y="1571288"/>
            <a:ext cx="4840200" cy="2927925"/>
          </a:xfrm>
          <a:prstGeom prst="roundRect">
            <a:avLst>
              <a:gd name="adj" fmla="val 2953"/>
            </a:avLst>
          </a:prstGeom>
          <a:solidFill>
            <a:srgbClr val="EFEFEF"/>
          </a:solidFill>
          <a:ln w="9525" cap="flat" cmpd="sng">
            <a:solidFill>
              <a:srgbClr val="1C4587"/>
            </a:solidFill>
            <a:prstDash val="solid"/>
            <a:round/>
            <a:headEnd type="none" w="sm" len="sm"/>
            <a:tailEnd type="none" w="sm" len="sm"/>
          </a:ln>
        </p:spPr>
        <p:txBody>
          <a:bodyPr spcFirstLastPara="1" wrap="square" lIns="68569" tIns="34275" rIns="68569" bIns="34275" anchor="ctr" anchorCtr="0">
            <a:noAutofit/>
          </a:bodyPr>
          <a:lstStyle/>
          <a:p>
            <a:pPr algn="ctr">
              <a:buSzPts val="1400"/>
            </a:pPr>
            <a:endParaRPr sz="1050">
              <a:solidFill>
                <a:schemeClr val="lt1"/>
              </a:solidFill>
              <a:highlight>
                <a:srgbClr val="EFEFEF"/>
              </a:highlight>
              <a:latin typeface="Tahoma"/>
              <a:ea typeface="Tahoma"/>
              <a:cs typeface="Tahoma"/>
              <a:sym typeface="Tahoma"/>
            </a:endParaRPr>
          </a:p>
        </p:txBody>
      </p:sp>
      <p:sp>
        <p:nvSpPr>
          <p:cNvPr id="227" name="Google Shape;227;g219ff706569_2_7"/>
          <p:cNvSpPr/>
          <p:nvPr/>
        </p:nvSpPr>
        <p:spPr>
          <a:xfrm rot="-5400000">
            <a:off x="3477244" y="2775038"/>
            <a:ext cx="606600" cy="920925"/>
          </a:xfrm>
          <a:prstGeom prst="downArrow">
            <a:avLst>
              <a:gd name="adj1" fmla="val 28817"/>
              <a:gd name="adj2" fmla="val 53536"/>
            </a:avLst>
          </a:prstGeom>
          <a:solidFill>
            <a:srgbClr val="C00000"/>
          </a:solidFill>
          <a:ln>
            <a:noFill/>
          </a:ln>
        </p:spPr>
        <p:txBody>
          <a:bodyPr spcFirstLastPara="1" wrap="square" lIns="68569" tIns="34275" rIns="68569" bIns="34275" anchor="ctr" anchorCtr="0">
            <a:noAutofit/>
          </a:bodyPr>
          <a:lstStyle/>
          <a:p>
            <a:pPr algn="ctr">
              <a:buSzPts val="1400"/>
            </a:pPr>
            <a:endParaRPr sz="1050">
              <a:solidFill>
                <a:schemeClr val="lt1"/>
              </a:solidFill>
              <a:latin typeface="Montserrat"/>
              <a:ea typeface="Montserrat"/>
              <a:cs typeface="Montserrat"/>
              <a:sym typeface="Montserrat"/>
            </a:endParaRPr>
          </a:p>
        </p:txBody>
      </p:sp>
      <p:sp>
        <p:nvSpPr>
          <p:cNvPr id="228" name="Google Shape;228;g219ff706569_2_7"/>
          <p:cNvSpPr txBox="1"/>
          <p:nvPr/>
        </p:nvSpPr>
        <p:spPr>
          <a:xfrm>
            <a:off x="4405744" y="1763025"/>
            <a:ext cx="4278600" cy="2608376"/>
          </a:xfrm>
          <a:prstGeom prst="rect">
            <a:avLst/>
          </a:prstGeom>
          <a:noFill/>
          <a:ln>
            <a:noFill/>
          </a:ln>
        </p:spPr>
        <p:txBody>
          <a:bodyPr spcFirstLastPara="1" wrap="square" lIns="0" tIns="34275" rIns="0" bIns="34275" anchor="t" anchorCtr="0">
            <a:spAutoFit/>
          </a:bodyPr>
          <a:lstStyle/>
          <a:p>
            <a:pPr marL="342900" indent="-276225" algn="just">
              <a:buClr>
                <a:schemeClr val="dk1"/>
              </a:buClr>
              <a:buSzPts val="2200"/>
              <a:buFont typeface="Tahoma"/>
              <a:buChar char="●"/>
            </a:pPr>
            <a:r>
              <a:rPr lang="en-US" sz="1650" b="1">
                <a:solidFill>
                  <a:srgbClr val="234086"/>
                </a:solidFill>
                <a:latin typeface="Tahoma"/>
                <a:ea typeface="Tahoma"/>
                <a:cs typeface="Tahoma"/>
                <a:sym typeface="Tahoma"/>
              </a:rPr>
              <a:t>Assignment of responsibilities, programs, and projects between the</a:t>
            </a:r>
            <a:r>
              <a:rPr lang="en-US" sz="1650" b="1">
                <a:solidFill>
                  <a:schemeClr val="accent5"/>
                </a:solidFill>
                <a:latin typeface="Tahoma"/>
                <a:ea typeface="Tahoma"/>
                <a:cs typeface="Tahoma"/>
                <a:sym typeface="Tahoma"/>
              </a:rPr>
              <a:t> </a:t>
            </a:r>
            <a:r>
              <a:rPr lang="en-US" sz="1650" b="1">
                <a:solidFill>
                  <a:schemeClr val="dk1"/>
                </a:solidFill>
                <a:latin typeface="Tahoma"/>
                <a:ea typeface="Tahoma"/>
                <a:cs typeface="Tahoma"/>
                <a:sym typeface="Tahoma"/>
              </a:rPr>
              <a:t>NG and the LGUs based on the latter’s </a:t>
            </a:r>
            <a:r>
              <a:rPr lang="en-US" sz="1650" b="1">
                <a:solidFill>
                  <a:srgbClr val="234086"/>
                </a:solidFill>
                <a:latin typeface="Tahoma"/>
                <a:ea typeface="Tahoma"/>
                <a:cs typeface="Tahoma"/>
                <a:sym typeface="Tahoma"/>
              </a:rPr>
              <a:t>absorptive capacities</a:t>
            </a:r>
            <a:endParaRPr sz="1650" b="1">
              <a:solidFill>
                <a:srgbClr val="234086"/>
              </a:solidFill>
              <a:latin typeface="Tahoma"/>
              <a:ea typeface="Tahoma"/>
              <a:cs typeface="Tahoma"/>
              <a:sym typeface="Tahoma"/>
            </a:endParaRPr>
          </a:p>
          <a:p>
            <a:pPr marL="342900" algn="just"/>
            <a:endParaRPr sz="1650" b="1">
              <a:solidFill>
                <a:srgbClr val="234086"/>
              </a:solidFill>
              <a:latin typeface="Tahoma"/>
              <a:ea typeface="Tahoma"/>
              <a:cs typeface="Tahoma"/>
              <a:sym typeface="Tahoma"/>
            </a:endParaRPr>
          </a:p>
          <a:p>
            <a:pPr marL="333375" indent="-266700" algn="just">
              <a:buClr>
                <a:schemeClr val="dk1"/>
              </a:buClr>
              <a:buSzPts val="2200"/>
              <a:buFont typeface="Tahoma"/>
              <a:buChar char="●"/>
            </a:pPr>
            <a:r>
              <a:rPr lang="en-US" sz="1650" b="1">
                <a:solidFill>
                  <a:schemeClr val="dk1"/>
                </a:solidFill>
                <a:latin typeface="Tahoma"/>
                <a:ea typeface="Tahoma"/>
                <a:cs typeface="Tahoma"/>
                <a:sym typeface="Tahoma"/>
              </a:rPr>
              <a:t>Continued provision of </a:t>
            </a:r>
            <a:r>
              <a:rPr lang="en-US" sz="1650" b="1">
                <a:solidFill>
                  <a:srgbClr val="234086"/>
                </a:solidFill>
                <a:latin typeface="Tahoma"/>
                <a:ea typeface="Tahoma"/>
                <a:cs typeface="Tahoma"/>
                <a:sym typeface="Tahoma"/>
              </a:rPr>
              <a:t>capacity development interventions</a:t>
            </a:r>
            <a:r>
              <a:rPr lang="en-US" sz="1650" b="1">
                <a:solidFill>
                  <a:schemeClr val="dk1"/>
                </a:solidFill>
                <a:latin typeface="Tahoma"/>
                <a:ea typeface="Tahoma"/>
                <a:cs typeface="Tahoma"/>
                <a:sym typeface="Tahoma"/>
              </a:rPr>
              <a:t> and </a:t>
            </a:r>
            <a:r>
              <a:rPr lang="en-US" sz="1650" b="1">
                <a:solidFill>
                  <a:srgbClr val="234086"/>
                </a:solidFill>
                <a:latin typeface="Tahoma"/>
                <a:ea typeface="Tahoma"/>
                <a:cs typeface="Tahoma"/>
                <a:sym typeface="Tahoma"/>
              </a:rPr>
              <a:t>formulation of a long-term capacity development strategy and program</a:t>
            </a:r>
            <a:r>
              <a:rPr lang="en-US" sz="1650" b="1">
                <a:solidFill>
                  <a:schemeClr val="dk1"/>
                </a:solidFill>
                <a:latin typeface="Tahoma"/>
                <a:ea typeface="Tahoma"/>
                <a:cs typeface="Tahoma"/>
                <a:sym typeface="Tahoma"/>
              </a:rPr>
              <a:t> for the LGUs by the NG</a:t>
            </a:r>
            <a:endParaRPr sz="1650" b="1">
              <a:solidFill>
                <a:schemeClr val="dk1"/>
              </a:solidFill>
              <a:latin typeface="Tahoma"/>
              <a:ea typeface="Tahoma"/>
              <a:cs typeface="Tahoma"/>
              <a:sym typeface="Tahoma"/>
            </a:endParaRPr>
          </a:p>
        </p:txBody>
      </p:sp>
      <p:pic>
        <p:nvPicPr>
          <p:cNvPr id="9" name="Google Shape;91;p16"/>
          <p:cNvPicPr preferRelativeResize="0"/>
          <p:nvPr/>
        </p:nvPicPr>
        <p:blipFill rotWithShape="1">
          <a:blip r:embed="rId3">
            <a:alphaModFix/>
          </a:blip>
          <a:srcRect t="91094"/>
          <a:stretch/>
        </p:blipFill>
        <p:spPr>
          <a:xfrm>
            <a:off x="0" y="4685476"/>
            <a:ext cx="9144003" cy="458024"/>
          </a:xfrm>
          <a:prstGeom prst="rect">
            <a:avLst/>
          </a:prstGeom>
          <a:noFill/>
          <a:ln>
            <a:noFill/>
          </a:ln>
        </p:spPr>
      </p:pic>
    </p:spTree>
    <p:extLst>
      <p:ext uri="{BB962C8B-B14F-4D97-AF65-F5344CB8AC3E}">
        <p14:creationId xmlns:p14="http://schemas.microsoft.com/office/powerpoint/2010/main" val="36812516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6"/>
        <p:cNvGrpSpPr/>
        <p:nvPr/>
      </p:nvGrpSpPr>
      <p:grpSpPr>
        <a:xfrm>
          <a:off x="0" y="0"/>
          <a:ext cx="0" cy="0"/>
          <a:chOff x="0" y="0"/>
          <a:chExt cx="0" cy="0"/>
        </a:xfrm>
      </p:grpSpPr>
      <p:sp>
        <p:nvSpPr>
          <p:cNvPr id="167" name="Google Shape;167;p23"/>
          <p:cNvSpPr txBox="1"/>
          <p:nvPr/>
        </p:nvSpPr>
        <p:spPr>
          <a:xfrm>
            <a:off x="925800" y="1804950"/>
            <a:ext cx="7292400" cy="153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 sz="3100" b="1"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rPr>
              <a:t>Thank you.</a:t>
            </a:r>
            <a:endParaRPr sz="3100" b="1" i="0" u="none" strike="noStrike" cap="none" dirty="0">
              <a:solidFill>
                <a:srgbClr val="27397A"/>
              </a:solidFill>
              <a:latin typeface="Tahoma" panose="020B0604030504040204" pitchFamily="34" charset="0"/>
              <a:ea typeface="Tahoma" panose="020B0604030504040204" pitchFamily="34" charset="0"/>
              <a:cs typeface="Tahoma" panose="020B0604030504040204" pitchFamily="34" charset="0"/>
              <a:sym typeface="Montserra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23f87b2720f_0_0"/>
          <p:cNvSpPr txBox="1">
            <a:spLocks noGrp="1"/>
          </p:cNvSpPr>
          <p:nvPr>
            <p:ph type="title"/>
          </p:nvPr>
        </p:nvSpPr>
        <p:spPr>
          <a:xfrm>
            <a:off x="629850" y="273844"/>
            <a:ext cx="7886700" cy="455400"/>
          </a:xfrm>
          <a:prstGeom prst="rect">
            <a:avLst/>
          </a:prstGeom>
          <a:noFill/>
          <a:ln>
            <a:noFill/>
          </a:ln>
        </p:spPr>
        <p:txBody>
          <a:bodyPr spcFirstLastPara="1" wrap="square" lIns="68569" tIns="34275" rIns="68569" bIns="34275" anchor="ctr" anchorCtr="0">
            <a:normAutofit/>
          </a:bodyPr>
          <a:lstStyle/>
          <a:p>
            <a:pPr algn="ctr">
              <a:buSzPct val="100000"/>
            </a:pPr>
            <a:r>
              <a:rPr lang="en-PH" b="1">
                <a:latin typeface="Montserrat"/>
                <a:ea typeface="Montserrat"/>
                <a:cs typeface="Montserrat"/>
                <a:sym typeface="Montserrat"/>
              </a:rPr>
              <a:t>LEGAL BASES</a:t>
            </a:r>
            <a:endParaRPr b="1">
              <a:latin typeface="Montserrat"/>
              <a:ea typeface="Montserrat"/>
              <a:cs typeface="Montserrat"/>
              <a:sym typeface="Montserrat"/>
            </a:endParaRPr>
          </a:p>
        </p:txBody>
      </p:sp>
      <p:sp>
        <p:nvSpPr>
          <p:cNvPr id="233" name="Google Shape;233;g23f87b2720f_0_0"/>
          <p:cNvSpPr/>
          <p:nvPr/>
        </p:nvSpPr>
        <p:spPr>
          <a:xfrm flipH="1">
            <a:off x="1253456" y="879769"/>
            <a:ext cx="5331600" cy="558225"/>
          </a:xfrm>
          <a:prstGeom prst="chevron">
            <a:avLst>
              <a:gd name="adj" fmla="val 50000"/>
            </a:avLst>
          </a:prstGeom>
          <a:solidFill>
            <a:srgbClr val="FEF1E8"/>
          </a:solidFill>
          <a:ln w="19050" cap="flat" cmpd="sng">
            <a:solidFill>
              <a:srgbClr val="274E13"/>
            </a:solidFill>
            <a:prstDash val="dot"/>
            <a:round/>
            <a:headEnd type="none" w="sm" len="sm"/>
            <a:tailEnd type="none" w="sm" len="sm"/>
          </a:ln>
        </p:spPr>
        <p:txBody>
          <a:bodyPr spcFirstLastPara="1" wrap="square" lIns="68569" tIns="68569" rIns="68569" bIns="68569" anchor="ctr" anchorCtr="0">
            <a:noAutofit/>
          </a:bodyPr>
          <a:lstStyle/>
          <a:p>
            <a:pPr algn="r">
              <a:buSzPts val="2800"/>
            </a:pPr>
            <a:r>
              <a:rPr lang="en-PH" sz="2100" b="1">
                <a:solidFill>
                  <a:schemeClr val="dk1"/>
                </a:solidFill>
                <a:latin typeface="Montserrat"/>
                <a:ea typeface="Montserrat"/>
                <a:cs typeface="Montserrat"/>
                <a:sym typeface="Montserrat"/>
              </a:rPr>
              <a:t>ADMINISTRATIVE CODE OF 1987 </a:t>
            </a:r>
            <a:endParaRPr sz="1050">
              <a:latin typeface="Montserrat"/>
              <a:ea typeface="Montserrat"/>
              <a:cs typeface="Montserrat"/>
              <a:sym typeface="Montserrat"/>
            </a:endParaRPr>
          </a:p>
        </p:txBody>
      </p:sp>
      <p:sp>
        <p:nvSpPr>
          <p:cNvPr id="234" name="Google Shape;234;g23f87b2720f_0_0"/>
          <p:cNvSpPr/>
          <p:nvPr/>
        </p:nvSpPr>
        <p:spPr>
          <a:xfrm flipH="1">
            <a:off x="1223363" y="1833169"/>
            <a:ext cx="6388425" cy="558225"/>
          </a:xfrm>
          <a:prstGeom prst="chevron">
            <a:avLst>
              <a:gd name="adj" fmla="val 50000"/>
            </a:avLst>
          </a:prstGeom>
          <a:solidFill>
            <a:srgbClr val="FEF1E8"/>
          </a:solidFill>
          <a:ln w="19050" cap="flat" cmpd="sng">
            <a:solidFill>
              <a:srgbClr val="274E13"/>
            </a:solidFill>
            <a:prstDash val="dot"/>
            <a:round/>
            <a:headEnd type="none" w="sm" len="sm"/>
            <a:tailEnd type="none" w="sm" len="sm"/>
          </a:ln>
        </p:spPr>
        <p:txBody>
          <a:bodyPr spcFirstLastPara="1" wrap="square" lIns="68569" tIns="68569" rIns="68569" bIns="68569" anchor="ctr" anchorCtr="0">
            <a:noAutofit/>
          </a:bodyPr>
          <a:lstStyle/>
          <a:p>
            <a:pPr algn="ctr">
              <a:buSzPts val="2800"/>
            </a:pPr>
            <a:r>
              <a:rPr lang="en-PH" sz="2100" b="1">
                <a:solidFill>
                  <a:schemeClr val="dk1"/>
                </a:solidFill>
                <a:latin typeface="Montserrat"/>
                <a:ea typeface="Montserrat"/>
                <a:cs typeface="Montserrat"/>
                <a:sym typeface="Montserrat"/>
              </a:rPr>
              <a:t>OP MEMORANDUM ORDER 277, S. 1990</a:t>
            </a:r>
            <a:endParaRPr sz="2100" b="1">
              <a:solidFill>
                <a:schemeClr val="dk1"/>
              </a:solidFill>
              <a:latin typeface="Montserrat"/>
              <a:ea typeface="Montserrat"/>
              <a:cs typeface="Montserrat"/>
              <a:sym typeface="Montserrat"/>
            </a:endParaRPr>
          </a:p>
        </p:txBody>
      </p:sp>
      <p:sp>
        <p:nvSpPr>
          <p:cNvPr id="235" name="Google Shape;235;g23f87b2720f_0_0"/>
          <p:cNvSpPr/>
          <p:nvPr/>
        </p:nvSpPr>
        <p:spPr>
          <a:xfrm flipH="1">
            <a:off x="1253456" y="2784131"/>
            <a:ext cx="7602300" cy="558225"/>
          </a:xfrm>
          <a:prstGeom prst="chevron">
            <a:avLst>
              <a:gd name="adj" fmla="val 50000"/>
            </a:avLst>
          </a:prstGeom>
          <a:solidFill>
            <a:srgbClr val="FEF1E8"/>
          </a:solidFill>
          <a:ln w="19050" cap="flat" cmpd="sng">
            <a:solidFill>
              <a:srgbClr val="274E13"/>
            </a:solidFill>
            <a:prstDash val="dot"/>
            <a:round/>
            <a:headEnd type="none" w="sm" len="sm"/>
            <a:tailEnd type="none" w="sm" len="sm"/>
          </a:ln>
        </p:spPr>
        <p:txBody>
          <a:bodyPr spcFirstLastPara="1" wrap="square" lIns="68569" tIns="68569" rIns="68569" bIns="68569" anchor="ctr" anchorCtr="0">
            <a:noAutofit/>
          </a:bodyPr>
          <a:lstStyle/>
          <a:p>
            <a:pPr algn="r">
              <a:buSzPts val="2500"/>
            </a:pPr>
            <a:r>
              <a:rPr lang="en-PH" sz="1875" b="1">
                <a:solidFill>
                  <a:schemeClr val="dk1"/>
                </a:solidFill>
                <a:latin typeface="Montserrat"/>
                <a:ea typeface="Montserrat"/>
                <a:cs typeface="Montserrat"/>
                <a:sym typeface="Montserrat"/>
              </a:rPr>
              <a:t>OP ADMINISTRATIVE ORDER 119, S. 1989 (as amended) *</a:t>
            </a:r>
            <a:endParaRPr sz="1875" b="1">
              <a:solidFill>
                <a:schemeClr val="dk1"/>
              </a:solidFill>
              <a:latin typeface="Montserrat"/>
              <a:ea typeface="Montserrat"/>
              <a:cs typeface="Montserrat"/>
              <a:sym typeface="Montserrat"/>
            </a:endParaRPr>
          </a:p>
        </p:txBody>
      </p:sp>
      <p:sp>
        <p:nvSpPr>
          <p:cNvPr id="236" name="Google Shape;236;g23f87b2720f_0_0"/>
          <p:cNvSpPr/>
          <p:nvPr/>
        </p:nvSpPr>
        <p:spPr>
          <a:xfrm flipH="1">
            <a:off x="1253513" y="3815213"/>
            <a:ext cx="6705225" cy="558225"/>
          </a:xfrm>
          <a:prstGeom prst="chevron">
            <a:avLst>
              <a:gd name="adj" fmla="val 50000"/>
            </a:avLst>
          </a:prstGeom>
          <a:solidFill>
            <a:srgbClr val="FEF1E8"/>
          </a:solidFill>
          <a:ln w="19050" cap="flat" cmpd="sng">
            <a:solidFill>
              <a:srgbClr val="274E13"/>
            </a:solidFill>
            <a:prstDash val="dot"/>
            <a:round/>
            <a:headEnd type="none" w="sm" len="sm"/>
            <a:tailEnd type="none" w="sm" len="sm"/>
          </a:ln>
        </p:spPr>
        <p:txBody>
          <a:bodyPr spcFirstLastPara="1" wrap="square" lIns="68569" tIns="68569" rIns="68569" bIns="68569" anchor="ctr" anchorCtr="0">
            <a:noAutofit/>
          </a:bodyPr>
          <a:lstStyle/>
          <a:p>
            <a:pPr>
              <a:buSzPts val="2800"/>
            </a:pPr>
            <a:r>
              <a:rPr lang="en-PH" sz="2100" b="1">
                <a:solidFill>
                  <a:schemeClr val="dk1"/>
                </a:solidFill>
                <a:latin typeface="Montserrat"/>
                <a:ea typeface="Montserrat"/>
                <a:cs typeface="Montserrat"/>
                <a:sym typeface="Montserrat"/>
              </a:rPr>
              <a:t> OP MEMORANDUM CIRCULAR 89, S. 2005</a:t>
            </a:r>
            <a:endParaRPr sz="2100" b="1">
              <a:solidFill>
                <a:schemeClr val="dk1"/>
              </a:solidFill>
              <a:latin typeface="Montserrat"/>
              <a:ea typeface="Montserrat"/>
              <a:cs typeface="Montserrat"/>
              <a:sym typeface="Montserrat"/>
            </a:endParaRPr>
          </a:p>
        </p:txBody>
      </p:sp>
      <p:sp>
        <p:nvSpPr>
          <p:cNvPr id="237" name="Google Shape;237;g23f87b2720f_0_0"/>
          <p:cNvSpPr/>
          <p:nvPr/>
        </p:nvSpPr>
        <p:spPr>
          <a:xfrm>
            <a:off x="1021294" y="879769"/>
            <a:ext cx="574650" cy="523350"/>
          </a:xfrm>
          <a:prstGeom prst="ellipse">
            <a:avLst/>
          </a:prstGeom>
          <a:solidFill>
            <a:srgbClr val="223B22"/>
          </a:solidFill>
          <a:ln w="9525" cap="flat" cmpd="sng">
            <a:solidFill>
              <a:srgbClr val="4A4A87"/>
            </a:solidFill>
            <a:prstDash val="solid"/>
            <a:round/>
            <a:headEnd type="none" w="sm" len="sm"/>
            <a:tailEnd type="none" w="sm" len="sm"/>
          </a:ln>
        </p:spPr>
        <p:txBody>
          <a:bodyPr spcFirstLastPara="1" wrap="square" lIns="68569" tIns="68569" rIns="68569" bIns="68569" anchor="ctr" anchorCtr="0">
            <a:noAutofit/>
          </a:bodyPr>
          <a:lstStyle/>
          <a:p>
            <a:pPr algn="ctr">
              <a:buSzPts val="2800"/>
            </a:pPr>
            <a:r>
              <a:rPr lang="en-PH" sz="2100" b="1">
                <a:solidFill>
                  <a:srgbClr val="CFDECC"/>
                </a:solidFill>
                <a:latin typeface="Montserrat"/>
                <a:ea typeface="Montserrat"/>
                <a:cs typeface="Montserrat"/>
                <a:sym typeface="Montserrat"/>
              </a:rPr>
              <a:t>1</a:t>
            </a:r>
            <a:endParaRPr sz="2100" b="1">
              <a:solidFill>
                <a:srgbClr val="CFDECC"/>
              </a:solidFill>
              <a:latin typeface="Montserrat"/>
              <a:ea typeface="Montserrat"/>
              <a:cs typeface="Montserrat"/>
              <a:sym typeface="Montserrat"/>
            </a:endParaRPr>
          </a:p>
        </p:txBody>
      </p:sp>
      <p:sp>
        <p:nvSpPr>
          <p:cNvPr id="238" name="Google Shape;238;g23f87b2720f_0_0"/>
          <p:cNvSpPr/>
          <p:nvPr/>
        </p:nvSpPr>
        <p:spPr>
          <a:xfrm>
            <a:off x="1047750" y="1850606"/>
            <a:ext cx="574650" cy="523350"/>
          </a:xfrm>
          <a:prstGeom prst="ellipse">
            <a:avLst/>
          </a:prstGeom>
          <a:solidFill>
            <a:srgbClr val="223B22"/>
          </a:solidFill>
          <a:ln w="9525" cap="flat" cmpd="sng">
            <a:solidFill>
              <a:srgbClr val="4A4A87"/>
            </a:solidFill>
            <a:prstDash val="solid"/>
            <a:round/>
            <a:headEnd type="none" w="sm" len="sm"/>
            <a:tailEnd type="none" w="sm" len="sm"/>
          </a:ln>
        </p:spPr>
        <p:txBody>
          <a:bodyPr spcFirstLastPara="1" wrap="square" lIns="68569" tIns="68569" rIns="68569" bIns="68569" anchor="ctr" anchorCtr="0">
            <a:noAutofit/>
          </a:bodyPr>
          <a:lstStyle/>
          <a:p>
            <a:pPr algn="ctr">
              <a:buSzPts val="2800"/>
            </a:pPr>
            <a:r>
              <a:rPr lang="en-PH" sz="2100" b="1">
                <a:solidFill>
                  <a:srgbClr val="CFDECC"/>
                </a:solidFill>
                <a:latin typeface="Montserrat"/>
                <a:ea typeface="Montserrat"/>
                <a:cs typeface="Montserrat"/>
                <a:sym typeface="Montserrat"/>
              </a:rPr>
              <a:t>2</a:t>
            </a:r>
            <a:endParaRPr sz="2100" b="1">
              <a:solidFill>
                <a:srgbClr val="CFDECC"/>
              </a:solidFill>
              <a:latin typeface="Montserrat"/>
              <a:ea typeface="Montserrat"/>
              <a:cs typeface="Montserrat"/>
              <a:sym typeface="Montserrat"/>
            </a:endParaRPr>
          </a:p>
        </p:txBody>
      </p:sp>
      <p:sp>
        <p:nvSpPr>
          <p:cNvPr id="239" name="Google Shape;239;g23f87b2720f_0_0"/>
          <p:cNvSpPr/>
          <p:nvPr/>
        </p:nvSpPr>
        <p:spPr>
          <a:xfrm>
            <a:off x="1021294" y="2801569"/>
            <a:ext cx="574650" cy="523350"/>
          </a:xfrm>
          <a:prstGeom prst="ellipse">
            <a:avLst/>
          </a:prstGeom>
          <a:solidFill>
            <a:srgbClr val="223B22"/>
          </a:solidFill>
          <a:ln w="9525" cap="flat" cmpd="sng">
            <a:solidFill>
              <a:srgbClr val="4A4A87"/>
            </a:solidFill>
            <a:prstDash val="solid"/>
            <a:round/>
            <a:headEnd type="none" w="sm" len="sm"/>
            <a:tailEnd type="none" w="sm" len="sm"/>
          </a:ln>
        </p:spPr>
        <p:txBody>
          <a:bodyPr spcFirstLastPara="1" wrap="square" lIns="68569" tIns="68569" rIns="68569" bIns="68569" anchor="ctr" anchorCtr="0">
            <a:noAutofit/>
          </a:bodyPr>
          <a:lstStyle/>
          <a:p>
            <a:pPr algn="ctr">
              <a:buSzPts val="2800"/>
            </a:pPr>
            <a:r>
              <a:rPr lang="en-PH" sz="2100" b="1">
                <a:solidFill>
                  <a:srgbClr val="CFDECC"/>
                </a:solidFill>
                <a:latin typeface="Montserrat"/>
                <a:ea typeface="Montserrat"/>
                <a:cs typeface="Montserrat"/>
                <a:sym typeface="Montserrat"/>
              </a:rPr>
              <a:t>3</a:t>
            </a:r>
            <a:endParaRPr sz="2100" b="1">
              <a:solidFill>
                <a:srgbClr val="CFDECC"/>
              </a:solidFill>
              <a:latin typeface="Montserrat"/>
              <a:ea typeface="Montserrat"/>
              <a:cs typeface="Montserrat"/>
              <a:sym typeface="Montserrat"/>
            </a:endParaRPr>
          </a:p>
        </p:txBody>
      </p:sp>
      <p:sp>
        <p:nvSpPr>
          <p:cNvPr id="240" name="Google Shape;240;g23f87b2720f_0_0"/>
          <p:cNvSpPr/>
          <p:nvPr/>
        </p:nvSpPr>
        <p:spPr>
          <a:xfrm>
            <a:off x="1021294" y="3832650"/>
            <a:ext cx="574650" cy="523350"/>
          </a:xfrm>
          <a:prstGeom prst="ellipse">
            <a:avLst/>
          </a:prstGeom>
          <a:solidFill>
            <a:srgbClr val="223B22"/>
          </a:solidFill>
          <a:ln w="9525" cap="flat" cmpd="sng">
            <a:solidFill>
              <a:srgbClr val="4A4A87"/>
            </a:solidFill>
            <a:prstDash val="solid"/>
            <a:round/>
            <a:headEnd type="none" w="sm" len="sm"/>
            <a:tailEnd type="none" w="sm" len="sm"/>
          </a:ln>
        </p:spPr>
        <p:txBody>
          <a:bodyPr spcFirstLastPara="1" wrap="square" lIns="68569" tIns="68569" rIns="68569" bIns="68569" anchor="ctr" anchorCtr="0">
            <a:noAutofit/>
          </a:bodyPr>
          <a:lstStyle/>
          <a:p>
            <a:pPr algn="ctr">
              <a:buSzPts val="2800"/>
            </a:pPr>
            <a:r>
              <a:rPr lang="en-PH" sz="2100" b="1">
                <a:solidFill>
                  <a:srgbClr val="CFDECC"/>
                </a:solidFill>
                <a:latin typeface="Montserrat"/>
                <a:ea typeface="Montserrat"/>
                <a:cs typeface="Montserrat"/>
                <a:sym typeface="Montserrat"/>
              </a:rPr>
              <a:t>4</a:t>
            </a:r>
            <a:endParaRPr sz="2100" b="1">
              <a:solidFill>
                <a:srgbClr val="CFDECC"/>
              </a:solidFill>
              <a:latin typeface="Montserrat"/>
              <a:ea typeface="Montserrat"/>
              <a:cs typeface="Montserrat"/>
              <a:sym typeface="Montserrat"/>
            </a:endParaRPr>
          </a:p>
        </p:txBody>
      </p:sp>
      <p:sp>
        <p:nvSpPr>
          <p:cNvPr id="241" name="Google Shape;241;g23f87b2720f_0_0"/>
          <p:cNvSpPr txBox="1"/>
          <p:nvPr/>
        </p:nvSpPr>
        <p:spPr>
          <a:xfrm>
            <a:off x="1430813" y="3282629"/>
            <a:ext cx="6585075" cy="346226"/>
          </a:xfrm>
          <a:prstGeom prst="rect">
            <a:avLst/>
          </a:prstGeom>
          <a:noFill/>
          <a:ln>
            <a:noFill/>
          </a:ln>
        </p:spPr>
        <p:txBody>
          <a:bodyPr spcFirstLastPara="1" wrap="square" lIns="68569" tIns="68569" rIns="68569" bIns="68569" anchor="t" anchorCtr="0">
            <a:spAutoFit/>
          </a:bodyPr>
          <a:lstStyle/>
          <a:p>
            <a:r>
              <a:rPr lang="en-PH" sz="1350">
                <a:solidFill>
                  <a:schemeClr val="dk1"/>
                </a:solidFill>
                <a:latin typeface="Montserrat"/>
                <a:ea typeface="Montserrat"/>
                <a:cs typeface="Montserrat"/>
                <a:sym typeface="Montserrat"/>
              </a:rPr>
              <a:t>* As amended by </a:t>
            </a:r>
            <a:r>
              <a:rPr lang="en-PH" sz="1350" b="1">
                <a:solidFill>
                  <a:schemeClr val="dk1"/>
                </a:solidFill>
                <a:latin typeface="Montserrat"/>
                <a:ea typeface="Montserrat"/>
                <a:cs typeface="Montserrat"/>
                <a:sym typeface="Montserrat"/>
              </a:rPr>
              <a:t>OP AO No. 278, s. 1992 </a:t>
            </a:r>
            <a:r>
              <a:rPr lang="en-PH" sz="1350">
                <a:solidFill>
                  <a:schemeClr val="dk1"/>
                </a:solidFill>
                <a:latin typeface="Montserrat"/>
                <a:ea typeface="Montserrat"/>
                <a:cs typeface="Montserrat"/>
                <a:sym typeface="Montserrat"/>
              </a:rPr>
              <a:t>and </a:t>
            </a:r>
            <a:r>
              <a:rPr lang="en-PH" sz="1350" b="1">
                <a:solidFill>
                  <a:schemeClr val="dk1"/>
                </a:solidFill>
                <a:latin typeface="Montserrat"/>
                <a:ea typeface="Montserrat"/>
                <a:cs typeface="Montserrat"/>
                <a:sym typeface="Montserrat"/>
              </a:rPr>
              <a:t>OP AO No. 70, s. 2003 </a:t>
            </a:r>
            <a:endParaRPr sz="1050">
              <a:latin typeface="Montserrat"/>
              <a:ea typeface="Montserrat"/>
              <a:cs typeface="Montserrat"/>
              <a:sym typeface="Montserrat"/>
            </a:endParaRPr>
          </a:p>
        </p:txBody>
      </p:sp>
    </p:spTree>
    <p:extLst>
      <p:ext uri="{BB962C8B-B14F-4D97-AF65-F5344CB8AC3E}">
        <p14:creationId xmlns:p14="http://schemas.microsoft.com/office/powerpoint/2010/main" val="39431074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2218308d57d_0_102"/>
          <p:cNvSpPr txBox="1">
            <a:spLocks noGrp="1"/>
          </p:cNvSpPr>
          <p:nvPr>
            <p:ph type="ctrTitle"/>
          </p:nvPr>
        </p:nvSpPr>
        <p:spPr>
          <a:xfrm>
            <a:off x="279156" y="2854910"/>
            <a:ext cx="4389525" cy="535500"/>
          </a:xfrm>
          <a:prstGeom prst="rect">
            <a:avLst/>
          </a:prstGeom>
          <a:noFill/>
          <a:ln>
            <a:noFill/>
          </a:ln>
        </p:spPr>
        <p:txBody>
          <a:bodyPr spcFirstLastPara="1" wrap="square" lIns="68569" tIns="34275" rIns="68569" bIns="34275" anchor="b" anchorCtr="0">
            <a:normAutofit fontScale="90000"/>
          </a:bodyPr>
          <a:lstStyle/>
          <a:p>
            <a:pPr>
              <a:lnSpc>
                <a:spcPct val="90000"/>
              </a:lnSpc>
              <a:buSzPct val="111111"/>
            </a:pPr>
            <a:endParaRPr/>
          </a:p>
        </p:txBody>
      </p:sp>
      <p:sp>
        <p:nvSpPr>
          <p:cNvPr id="247" name="Google Shape;247;g2218308d57d_0_102"/>
          <p:cNvSpPr txBox="1">
            <a:spLocks noGrp="1"/>
          </p:cNvSpPr>
          <p:nvPr>
            <p:ph type="subTitle" idx="1"/>
          </p:nvPr>
        </p:nvSpPr>
        <p:spPr>
          <a:xfrm>
            <a:off x="279156" y="3492836"/>
            <a:ext cx="4389525" cy="371475"/>
          </a:xfrm>
          <a:prstGeom prst="rect">
            <a:avLst/>
          </a:prstGeom>
          <a:noFill/>
          <a:ln>
            <a:noFill/>
          </a:ln>
        </p:spPr>
        <p:txBody>
          <a:bodyPr spcFirstLastPara="1" wrap="square" lIns="68569" tIns="34275" rIns="68569" bIns="34275" anchor="t" anchorCtr="0">
            <a:normAutofit fontScale="62500" lnSpcReduction="20000"/>
          </a:bodyPr>
          <a:lstStyle/>
          <a:p>
            <a:pPr marL="0" indent="0">
              <a:lnSpc>
                <a:spcPct val="90000"/>
              </a:lnSpc>
              <a:spcBef>
                <a:spcPts val="750"/>
              </a:spcBef>
              <a:buSzPts val="2400"/>
            </a:pPr>
            <a:endParaRPr/>
          </a:p>
        </p:txBody>
      </p:sp>
      <p:sp>
        <p:nvSpPr>
          <p:cNvPr id="248" name="Google Shape;248;g2218308d57d_0_102"/>
          <p:cNvSpPr/>
          <p:nvPr/>
        </p:nvSpPr>
        <p:spPr>
          <a:xfrm>
            <a:off x="0" y="-3713"/>
            <a:ext cx="9144000" cy="5150925"/>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p>
        </p:txBody>
      </p:sp>
      <p:pic>
        <p:nvPicPr>
          <p:cNvPr id="249" name="Google Shape;249;g2218308d57d_0_102"/>
          <p:cNvPicPr preferRelativeResize="0"/>
          <p:nvPr/>
        </p:nvPicPr>
        <p:blipFill rotWithShape="1">
          <a:blip r:embed="rId3">
            <a:alphaModFix/>
          </a:blip>
          <a:srcRect/>
          <a:stretch/>
        </p:blipFill>
        <p:spPr>
          <a:xfrm>
            <a:off x="8349560" y="70574"/>
            <a:ext cx="677531" cy="677513"/>
          </a:xfrm>
          <a:prstGeom prst="rect">
            <a:avLst/>
          </a:prstGeom>
          <a:noFill/>
          <a:ln>
            <a:noFill/>
          </a:ln>
        </p:spPr>
      </p:pic>
      <p:sp>
        <p:nvSpPr>
          <p:cNvPr id="250" name="Google Shape;250;g2218308d57d_0_102"/>
          <p:cNvSpPr txBox="1">
            <a:spLocks noGrp="1"/>
          </p:cNvSpPr>
          <p:nvPr>
            <p:ph type="ctrTitle"/>
          </p:nvPr>
        </p:nvSpPr>
        <p:spPr>
          <a:xfrm>
            <a:off x="1759575" y="2414138"/>
            <a:ext cx="6678900" cy="1353375"/>
          </a:xfrm>
          <a:prstGeom prst="rect">
            <a:avLst/>
          </a:prstGeom>
          <a:solidFill>
            <a:schemeClr val="lt1"/>
          </a:solidFill>
          <a:ln>
            <a:noFill/>
          </a:ln>
        </p:spPr>
        <p:txBody>
          <a:bodyPr spcFirstLastPara="1" wrap="square" lIns="68569" tIns="34275" rIns="68569" bIns="34275" anchor="b" anchorCtr="0">
            <a:noAutofit/>
          </a:bodyPr>
          <a:lstStyle/>
          <a:p>
            <a:pPr>
              <a:buSzPts val="1100"/>
            </a:pPr>
            <a:r>
              <a:rPr lang="en-PH" sz="2535" b="1">
                <a:solidFill>
                  <a:srgbClr val="2E4199"/>
                </a:solidFill>
                <a:latin typeface="Montserrat"/>
                <a:ea typeface="Montserrat"/>
                <a:cs typeface="Montserrat"/>
                <a:sym typeface="Montserrat"/>
              </a:rPr>
              <a:t>OVERVIEW AND SALIENT </a:t>
            </a:r>
            <a:endParaRPr sz="2535" b="1">
              <a:solidFill>
                <a:srgbClr val="2E4199"/>
              </a:solidFill>
              <a:latin typeface="Montserrat"/>
              <a:ea typeface="Montserrat"/>
              <a:cs typeface="Montserrat"/>
              <a:sym typeface="Montserrat"/>
            </a:endParaRPr>
          </a:p>
          <a:p>
            <a:pPr>
              <a:buSzPts val="1100"/>
            </a:pPr>
            <a:r>
              <a:rPr lang="en-PH" sz="2535" b="1">
                <a:solidFill>
                  <a:srgbClr val="2E4199"/>
                </a:solidFill>
                <a:latin typeface="Montserrat"/>
                <a:ea typeface="Montserrat"/>
                <a:cs typeface="Montserrat"/>
                <a:sym typeface="Montserrat"/>
              </a:rPr>
              <a:t>FEATURES OF DBM INTERNAL AUDIT MANUALS</a:t>
            </a:r>
            <a:endParaRPr sz="2535" b="1">
              <a:solidFill>
                <a:srgbClr val="2E4199"/>
              </a:solidFill>
              <a:latin typeface="Montserrat"/>
              <a:ea typeface="Montserrat"/>
              <a:cs typeface="Montserrat"/>
              <a:sym typeface="Montserrat"/>
            </a:endParaRPr>
          </a:p>
        </p:txBody>
      </p:sp>
      <p:sp>
        <p:nvSpPr>
          <p:cNvPr id="251" name="Google Shape;251;g2218308d57d_0_102"/>
          <p:cNvSpPr txBox="1"/>
          <p:nvPr/>
        </p:nvSpPr>
        <p:spPr>
          <a:xfrm>
            <a:off x="1366856" y="1282313"/>
            <a:ext cx="7143750" cy="769050"/>
          </a:xfrm>
          <a:prstGeom prst="rect">
            <a:avLst/>
          </a:prstGeom>
          <a:noFill/>
          <a:ln>
            <a:noFill/>
          </a:ln>
        </p:spPr>
        <p:txBody>
          <a:bodyPr spcFirstLastPara="1" wrap="square" lIns="68569" tIns="34275" rIns="68569" bIns="34275" anchor="b" anchorCtr="0">
            <a:normAutofit/>
          </a:bodyPr>
          <a:lstStyle/>
          <a:p>
            <a:pPr algn="ctr">
              <a:lnSpc>
                <a:spcPct val="90000"/>
              </a:lnSpc>
              <a:buSzPts val="5000"/>
            </a:pPr>
            <a:r>
              <a:rPr lang="en-PH" sz="3750" b="1">
                <a:solidFill>
                  <a:srgbClr val="FF9900"/>
                </a:solidFill>
                <a:latin typeface="Montserrat"/>
                <a:ea typeface="Montserrat"/>
                <a:cs typeface="Montserrat"/>
                <a:sym typeface="Montserrat"/>
              </a:rPr>
              <a:t>02</a:t>
            </a:r>
            <a:endParaRPr sz="3750" b="1">
              <a:solidFill>
                <a:srgbClr val="FF9900"/>
              </a:solidFill>
              <a:latin typeface="Montserrat"/>
              <a:ea typeface="Montserrat"/>
              <a:cs typeface="Montserrat"/>
              <a:sym typeface="Montserrat"/>
            </a:endParaRPr>
          </a:p>
        </p:txBody>
      </p:sp>
      <p:pic>
        <p:nvPicPr>
          <p:cNvPr id="252" name="Google Shape;252;g2218308d57d_0_102"/>
          <p:cNvPicPr preferRelativeResize="0"/>
          <p:nvPr/>
        </p:nvPicPr>
        <p:blipFill rotWithShape="1">
          <a:blip r:embed="rId4">
            <a:alphaModFix/>
          </a:blip>
          <a:srcRect/>
          <a:stretch/>
        </p:blipFill>
        <p:spPr>
          <a:xfrm rot="5400000">
            <a:off x="-870957" y="1574916"/>
            <a:ext cx="3679482" cy="550069"/>
          </a:xfrm>
          <a:prstGeom prst="rect">
            <a:avLst/>
          </a:prstGeom>
          <a:noFill/>
          <a:ln>
            <a:noFill/>
          </a:ln>
        </p:spPr>
      </p:pic>
      <p:pic>
        <p:nvPicPr>
          <p:cNvPr id="253" name="Google Shape;253;g2218308d57d_0_102"/>
          <p:cNvPicPr preferRelativeResize="0"/>
          <p:nvPr/>
        </p:nvPicPr>
        <p:blipFill rotWithShape="1">
          <a:blip r:embed="rId5">
            <a:alphaModFix/>
          </a:blip>
          <a:srcRect/>
          <a:stretch/>
        </p:blipFill>
        <p:spPr>
          <a:xfrm>
            <a:off x="327506" y="-3713"/>
            <a:ext cx="771525" cy="3707325"/>
          </a:xfrm>
          <a:prstGeom prst="rect">
            <a:avLst/>
          </a:prstGeom>
          <a:noFill/>
          <a:ln w="9525" cap="flat" cmpd="sng">
            <a:solidFill>
              <a:schemeClr val="lt1"/>
            </a:solidFill>
            <a:prstDash val="solid"/>
            <a:round/>
            <a:headEnd type="none" w="sm" len="sm"/>
            <a:tailEnd type="none" w="sm" len="sm"/>
          </a:ln>
        </p:spPr>
      </p:pic>
      <p:pic>
        <p:nvPicPr>
          <p:cNvPr id="254" name="Google Shape;254;g2218308d57d_0_102"/>
          <p:cNvPicPr preferRelativeResize="0"/>
          <p:nvPr/>
        </p:nvPicPr>
        <p:blipFill rotWithShape="1">
          <a:blip r:embed="rId6">
            <a:alphaModFix/>
          </a:blip>
          <a:srcRect/>
          <a:stretch/>
        </p:blipFill>
        <p:spPr>
          <a:xfrm>
            <a:off x="26119" y="3116494"/>
            <a:ext cx="1340775" cy="1100250"/>
          </a:xfrm>
          <a:prstGeom prst="ellipse">
            <a:avLst/>
          </a:prstGeom>
          <a:noFill/>
          <a:ln w="9525" cap="flat" cmpd="sng">
            <a:solidFill>
              <a:schemeClr val="lt1"/>
            </a:solidFill>
            <a:prstDash val="solid"/>
            <a:round/>
            <a:headEnd type="none" w="sm" len="sm"/>
            <a:tailEnd type="none" w="sm" len="sm"/>
          </a:ln>
        </p:spPr>
      </p:pic>
    </p:spTree>
    <p:extLst>
      <p:ext uri="{BB962C8B-B14F-4D97-AF65-F5344CB8AC3E}">
        <p14:creationId xmlns:p14="http://schemas.microsoft.com/office/powerpoint/2010/main" val="13612338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23f87b2720f_0_334"/>
          <p:cNvSpPr txBox="1">
            <a:spLocks noGrp="1"/>
          </p:cNvSpPr>
          <p:nvPr>
            <p:ph type="ctrTitle"/>
          </p:nvPr>
        </p:nvSpPr>
        <p:spPr>
          <a:xfrm>
            <a:off x="279156" y="2854910"/>
            <a:ext cx="4389525" cy="535500"/>
          </a:xfrm>
          <a:prstGeom prst="rect">
            <a:avLst/>
          </a:prstGeom>
          <a:noFill/>
          <a:ln>
            <a:noFill/>
          </a:ln>
        </p:spPr>
        <p:txBody>
          <a:bodyPr spcFirstLastPara="1" wrap="square" lIns="68569" tIns="34275" rIns="68569" bIns="34275" anchor="b" anchorCtr="0">
            <a:normAutofit fontScale="90000"/>
          </a:bodyPr>
          <a:lstStyle/>
          <a:p>
            <a:pPr>
              <a:lnSpc>
                <a:spcPct val="90000"/>
              </a:lnSpc>
              <a:buSzPct val="111111"/>
            </a:pPr>
            <a:endParaRPr/>
          </a:p>
        </p:txBody>
      </p:sp>
      <p:sp>
        <p:nvSpPr>
          <p:cNvPr id="294" name="Google Shape;294;g23f87b2720f_0_334"/>
          <p:cNvSpPr txBox="1">
            <a:spLocks noGrp="1"/>
          </p:cNvSpPr>
          <p:nvPr>
            <p:ph type="subTitle" idx="1"/>
          </p:nvPr>
        </p:nvSpPr>
        <p:spPr>
          <a:xfrm>
            <a:off x="279156" y="3492836"/>
            <a:ext cx="4389525" cy="371475"/>
          </a:xfrm>
          <a:prstGeom prst="rect">
            <a:avLst/>
          </a:prstGeom>
          <a:noFill/>
          <a:ln>
            <a:noFill/>
          </a:ln>
        </p:spPr>
        <p:txBody>
          <a:bodyPr spcFirstLastPara="1" wrap="square" lIns="68569" tIns="34275" rIns="68569" bIns="34275" anchor="t" anchorCtr="0">
            <a:normAutofit fontScale="62500" lnSpcReduction="20000"/>
          </a:bodyPr>
          <a:lstStyle/>
          <a:p>
            <a:pPr marL="0" indent="0">
              <a:lnSpc>
                <a:spcPct val="90000"/>
              </a:lnSpc>
              <a:spcBef>
                <a:spcPts val="750"/>
              </a:spcBef>
              <a:buSzPts val="2400"/>
            </a:pPr>
            <a:endParaRPr/>
          </a:p>
        </p:txBody>
      </p:sp>
      <p:sp>
        <p:nvSpPr>
          <p:cNvPr id="295" name="Google Shape;295;g23f87b2720f_0_334"/>
          <p:cNvSpPr/>
          <p:nvPr/>
        </p:nvSpPr>
        <p:spPr>
          <a:xfrm>
            <a:off x="0" y="-3713"/>
            <a:ext cx="9144000" cy="5150925"/>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latin typeface="Montserrat"/>
              <a:ea typeface="Montserrat"/>
              <a:cs typeface="Montserrat"/>
              <a:sym typeface="Montserrat"/>
            </a:endParaRPr>
          </a:p>
        </p:txBody>
      </p:sp>
      <p:pic>
        <p:nvPicPr>
          <p:cNvPr id="296" name="Google Shape;296;g23f87b2720f_0_334"/>
          <p:cNvPicPr preferRelativeResize="0"/>
          <p:nvPr/>
        </p:nvPicPr>
        <p:blipFill rotWithShape="1">
          <a:blip r:embed="rId3">
            <a:alphaModFix/>
          </a:blip>
          <a:srcRect/>
          <a:stretch/>
        </p:blipFill>
        <p:spPr>
          <a:xfrm>
            <a:off x="8349560" y="70574"/>
            <a:ext cx="677531" cy="677513"/>
          </a:xfrm>
          <a:prstGeom prst="rect">
            <a:avLst/>
          </a:prstGeom>
          <a:noFill/>
          <a:ln>
            <a:noFill/>
          </a:ln>
        </p:spPr>
      </p:pic>
      <p:pic>
        <p:nvPicPr>
          <p:cNvPr id="297" name="Google Shape;297;g23f87b2720f_0_334"/>
          <p:cNvPicPr preferRelativeResize="0"/>
          <p:nvPr/>
        </p:nvPicPr>
        <p:blipFill rotWithShape="1">
          <a:blip r:embed="rId4">
            <a:alphaModFix/>
          </a:blip>
          <a:srcRect/>
          <a:stretch/>
        </p:blipFill>
        <p:spPr>
          <a:xfrm>
            <a:off x="1" y="4881657"/>
            <a:ext cx="9143999" cy="265556"/>
          </a:xfrm>
          <a:prstGeom prst="rect">
            <a:avLst/>
          </a:prstGeom>
          <a:noFill/>
          <a:ln>
            <a:noFill/>
          </a:ln>
        </p:spPr>
      </p:pic>
      <p:sp>
        <p:nvSpPr>
          <p:cNvPr id="298" name="Google Shape;298;g23f87b2720f_0_334"/>
          <p:cNvSpPr txBox="1">
            <a:spLocks noGrp="1"/>
          </p:cNvSpPr>
          <p:nvPr>
            <p:ph type="ctrTitle"/>
          </p:nvPr>
        </p:nvSpPr>
        <p:spPr>
          <a:xfrm>
            <a:off x="147525" y="1369425"/>
            <a:ext cx="5609475" cy="2878650"/>
          </a:xfrm>
          <a:prstGeom prst="rect">
            <a:avLst/>
          </a:prstGeom>
          <a:noFill/>
          <a:ln>
            <a:noFill/>
          </a:ln>
        </p:spPr>
        <p:txBody>
          <a:bodyPr spcFirstLastPara="1" wrap="square" lIns="68569" tIns="34275" rIns="68569" bIns="34275" anchor="t" anchorCtr="0">
            <a:noAutofit/>
          </a:bodyPr>
          <a:lstStyle/>
          <a:p>
            <a:pPr marL="342900" indent="-285750" algn="just">
              <a:buSzPts val="2400"/>
              <a:buFont typeface="Montserrat"/>
              <a:buChar char="●"/>
            </a:pPr>
            <a:r>
              <a:rPr lang="en-PH" sz="1800">
                <a:latin typeface="Montserrat"/>
                <a:ea typeface="Montserrat"/>
                <a:cs typeface="Montserrat"/>
                <a:sym typeface="Montserrat"/>
              </a:rPr>
              <a:t>Issued under DBM Circular Letter No. 2020-8 dated 26 May 2020</a:t>
            </a:r>
            <a:endParaRPr sz="1800">
              <a:latin typeface="Montserrat"/>
              <a:ea typeface="Montserrat"/>
              <a:cs typeface="Montserrat"/>
              <a:sym typeface="Montserrat"/>
            </a:endParaRPr>
          </a:p>
          <a:p>
            <a:pPr marL="342900" algn="just">
              <a:buSzPts val="6000"/>
            </a:pPr>
            <a:endParaRPr sz="1800">
              <a:latin typeface="Montserrat"/>
              <a:ea typeface="Montserrat"/>
              <a:cs typeface="Montserrat"/>
              <a:sym typeface="Montserrat"/>
            </a:endParaRPr>
          </a:p>
          <a:p>
            <a:pPr marL="342900" indent="-285750" algn="just">
              <a:buSzPts val="2400"/>
              <a:buFont typeface="Montserrat"/>
              <a:buChar char="●"/>
            </a:pPr>
            <a:r>
              <a:rPr lang="en-PH" sz="1800">
                <a:latin typeface="Montserrat"/>
                <a:ea typeface="Montserrat"/>
                <a:cs typeface="Montserrat"/>
                <a:sym typeface="Montserrat"/>
              </a:rPr>
              <a:t>Aims to assist government agencies concerned in establishing and thereafter strengthening their internal audit function to promote efficient, effective, economical, and ethical operations</a:t>
            </a:r>
            <a:endParaRPr sz="2250" b="1">
              <a:latin typeface="Montserrat"/>
              <a:ea typeface="Montserrat"/>
              <a:cs typeface="Montserrat"/>
              <a:sym typeface="Montserrat"/>
            </a:endParaRPr>
          </a:p>
        </p:txBody>
      </p:sp>
      <p:pic>
        <p:nvPicPr>
          <p:cNvPr id="299" name="Google Shape;299;g23f87b2720f_0_334"/>
          <p:cNvPicPr preferRelativeResize="0"/>
          <p:nvPr/>
        </p:nvPicPr>
        <p:blipFill rotWithShape="1">
          <a:blip r:embed="rId5">
            <a:alphaModFix/>
          </a:blip>
          <a:srcRect/>
          <a:stretch/>
        </p:blipFill>
        <p:spPr>
          <a:xfrm>
            <a:off x="6081263" y="994998"/>
            <a:ext cx="2781488" cy="3526799"/>
          </a:xfrm>
          <a:prstGeom prst="rect">
            <a:avLst/>
          </a:prstGeom>
          <a:noFill/>
          <a:ln w="9525" cap="flat" cmpd="sng">
            <a:solidFill>
              <a:srgbClr val="BCBCBC"/>
            </a:solidFill>
            <a:prstDash val="solid"/>
            <a:round/>
            <a:headEnd type="none" w="sm" len="sm"/>
            <a:tailEnd type="none" w="sm" len="sm"/>
          </a:ln>
          <a:effectLst>
            <a:outerShdw blurRad="50800" dist="38100" dir="5400000" algn="t" rotWithShape="0">
              <a:srgbClr val="000000">
                <a:alpha val="40000"/>
              </a:srgbClr>
            </a:outerShdw>
          </a:effectLst>
        </p:spPr>
      </p:pic>
    </p:spTree>
    <p:extLst>
      <p:ext uri="{BB962C8B-B14F-4D97-AF65-F5344CB8AC3E}">
        <p14:creationId xmlns:p14="http://schemas.microsoft.com/office/powerpoint/2010/main" val="6716267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cxnSp>
        <p:nvCxnSpPr>
          <p:cNvPr id="305" name="Google Shape;305;g23f87b2720f_0_41"/>
          <p:cNvCxnSpPr/>
          <p:nvPr/>
        </p:nvCxnSpPr>
        <p:spPr>
          <a:xfrm>
            <a:off x="2433672" y="3289181"/>
            <a:ext cx="1107000" cy="968400"/>
          </a:xfrm>
          <a:prstGeom prst="bentConnector3">
            <a:avLst>
              <a:gd name="adj1" fmla="val 50000"/>
            </a:avLst>
          </a:prstGeom>
          <a:noFill/>
          <a:ln w="9525" cap="flat" cmpd="sng">
            <a:solidFill>
              <a:srgbClr val="7F7F7F"/>
            </a:solidFill>
            <a:prstDash val="solid"/>
            <a:round/>
            <a:headEnd type="none" w="sm" len="sm"/>
            <a:tailEnd type="oval" w="med" len="med"/>
          </a:ln>
        </p:spPr>
      </p:cxnSp>
      <p:cxnSp>
        <p:nvCxnSpPr>
          <p:cNvPr id="306" name="Google Shape;306;g23f87b2720f_0_41"/>
          <p:cNvCxnSpPr/>
          <p:nvPr/>
        </p:nvCxnSpPr>
        <p:spPr>
          <a:xfrm rot="10800000" flipH="1">
            <a:off x="2433672" y="857269"/>
            <a:ext cx="1076850" cy="882675"/>
          </a:xfrm>
          <a:prstGeom prst="bentConnector3">
            <a:avLst>
              <a:gd name="adj1" fmla="val 50000"/>
            </a:avLst>
          </a:prstGeom>
          <a:noFill/>
          <a:ln w="9525" cap="flat" cmpd="sng">
            <a:solidFill>
              <a:srgbClr val="7F7F7F"/>
            </a:solidFill>
            <a:prstDash val="solid"/>
            <a:round/>
            <a:headEnd type="none" w="sm" len="sm"/>
            <a:tailEnd type="oval" w="med" len="med"/>
          </a:ln>
        </p:spPr>
      </p:cxnSp>
      <p:sp>
        <p:nvSpPr>
          <p:cNvPr id="307" name="Google Shape;307;g23f87b2720f_0_41"/>
          <p:cNvSpPr txBox="1">
            <a:spLocks noGrp="1"/>
          </p:cNvSpPr>
          <p:nvPr>
            <p:ph type="title"/>
          </p:nvPr>
        </p:nvSpPr>
        <p:spPr>
          <a:xfrm>
            <a:off x="628650" y="169631"/>
            <a:ext cx="7886700" cy="594900"/>
          </a:xfrm>
          <a:prstGeom prst="rect">
            <a:avLst/>
          </a:prstGeom>
          <a:noFill/>
          <a:ln>
            <a:noFill/>
          </a:ln>
        </p:spPr>
        <p:txBody>
          <a:bodyPr spcFirstLastPara="1" wrap="square" lIns="68569" tIns="34275" rIns="68569" bIns="34275" anchor="ctr" anchorCtr="0">
            <a:normAutofit/>
          </a:bodyPr>
          <a:lstStyle/>
          <a:p>
            <a:pPr algn="ctr">
              <a:lnSpc>
                <a:spcPct val="100000"/>
              </a:lnSpc>
            </a:pPr>
            <a:r>
              <a:rPr lang="en-PH" sz="2625" b="1">
                <a:latin typeface="Montserrat"/>
                <a:ea typeface="Montserrat"/>
                <a:cs typeface="Montserrat"/>
                <a:sym typeface="Montserrat"/>
              </a:rPr>
              <a:t>SALIENT FEATURES OF THE RPGIAM</a:t>
            </a:r>
            <a:endParaRPr>
              <a:latin typeface="Montserrat"/>
              <a:ea typeface="Montserrat"/>
              <a:cs typeface="Montserrat"/>
              <a:sym typeface="Montserrat"/>
            </a:endParaRPr>
          </a:p>
        </p:txBody>
      </p:sp>
      <p:cxnSp>
        <p:nvCxnSpPr>
          <p:cNvPr id="308" name="Google Shape;308;g23f87b2720f_0_41"/>
          <p:cNvCxnSpPr>
            <a:stCxn id="309" idx="3"/>
          </p:cNvCxnSpPr>
          <p:nvPr/>
        </p:nvCxnSpPr>
        <p:spPr>
          <a:xfrm>
            <a:off x="2675870" y="2571750"/>
            <a:ext cx="827325" cy="7875"/>
          </a:xfrm>
          <a:prstGeom prst="straightConnector1">
            <a:avLst/>
          </a:prstGeom>
          <a:noFill/>
          <a:ln w="9525" cap="flat" cmpd="sng">
            <a:solidFill>
              <a:srgbClr val="7F7F7F"/>
            </a:solidFill>
            <a:prstDash val="solid"/>
            <a:round/>
            <a:headEnd type="none" w="sm" len="sm"/>
            <a:tailEnd type="oval" w="med" len="med"/>
          </a:ln>
        </p:spPr>
      </p:cxnSp>
      <p:pic>
        <p:nvPicPr>
          <p:cNvPr id="309" name="Google Shape;309;g23f87b2720f_0_41"/>
          <p:cNvPicPr preferRelativeResize="0"/>
          <p:nvPr/>
        </p:nvPicPr>
        <p:blipFill rotWithShape="1">
          <a:blip r:embed="rId3">
            <a:alphaModFix/>
          </a:blip>
          <a:srcRect/>
          <a:stretch/>
        </p:blipFill>
        <p:spPr>
          <a:xfrm>
            <a:off x="874613" y="1429800"/>
            <a:ext cx="1801257" cy="2283899"/>
          </a:xfrm>
          <a:prstGeom prst="rect">
            <a:avLst/>
          </a:prstGeom>
          <a:noFill/>
          <a:ln w="9525" cap="flat" cmpd="sng">
            <a:solidFill>
              <a:srgbClr val="BCBCBC"/>
            </a:solidFill>
            <a:prstDash val="solid"/>
            <a:round/>
            <a:headEnd type="none" w="sm" len="sm"/>
            <a:tailEnd type="none" w="sm" len="sm"/>
          </a:ln>
          <a:effectLst>
            <a:outerShdw blurRad="50800" dist="38100" dir="5400000" algn="t" rotWithShape="0">
              <a:srgbClr val="000000">
                <a:alpha val="40000"/>
              </a:srgbClr>
            </a:outerShdw>
          </a:effectLst>
        </p:spPr>
      </p:pic>
      <p:grpSp>
        <p:nvGrpSpPr>
          <p:cNvPr id="310" name="Google Shape;310;g23f87b2720f_0_41"/>
          <p:cNvGrpSpPr/>
          <p:nvPr/>
        </p:nvGrpSpPr>
        <p:grpSpPr>
          <a:xfrm rot="1871558">
            <a:off x="3981606" y="-693673"/>
            <a:ext cx="4381861" cy="4362478"/>
            <a:chOff x="1033436" y="1240237"/>
            <a:chExt cx="3209504" cy="3195306"/>
          </a:xfrm>
        </p:grpSpPr>
        <p:sp>
          <p:nvSpPr>
            <p:cNvPr id="311" name="Google Shape;311;g23f87b2720f_0_41"/>
            <p:cNvSpPr/>
            <p:nvPr/>
          </p:nvSpPr>
          <p:spPr>
            <a:xfrm rot="2700000">
              <a:off x="2081801" y="919919"/>
              <a:ext cx="302925" cy="3040276"/>
            </a:xfrm>
            <a:prstGeom prst="roundRect">
              <a:avLst>
                <a:gd name="adj" fmla="val 50000"/>
              </a:avLst>
            </a:prstGeom>
            <a:solidFill>
              <a:srgbClr val="0944A1"/>
            </a:solidFill>
            <a:ln>
              <a:noFill/>
            </a:ln>
          </p:spPr>
          <p:txBody>
            <a:bodyPr spcFirstLastPara="1" wrap="square" lIns="91425" tIns="91425" rIns="91425" bIns="91425" anchor="ctr" anchorCtr="0">
              <a:noAutofit/>
            </a:bodyPr>
            <a:lstStyle/>
            <a:p>
              <a:pPr algn="ctr"/>
              <a:endParaRPr sz="1050">
                <a:latin typeface="Montserrat"/>
                <a:ea typeface="Montserrat"/>
                <a:cs typeface="Montserrat"/>
                <a:sym typeface="Montserrat"/>
              </a:endParaRPr>
            </a:p>
          </p:txBody>
        </p:sp>
        <p:sp>
          <p:nvSpPr>
            <p:cNvPr id="312" name="Google Shape;312;g23f87b2720f_0_41"/>
            <p:cNvSpPr txBox="1"/>
            <p:nvPr/>
          </p:nvSpPr>
          <p:spPr>
            <a:xfrm rot="-2700000">
              <a:off x="727248" y="2257541"/>
              <a:ext cx="3040276" cy="393293"/>
            </a:xfrm>
            <a:prstGeom prst="rect">
              <a:avLst/>
            </a:prstGeom>
            <a:noFill/>
            <a:ln>
              <a:noFill/>
            </a:ln>
          </p:spPr>
          <p:txBody>
            <a:bodyPr spcFirstLastPara="1" wrap="square" lIns="91425" tIns="91425" rIns="91425" bIns="91425" anchor="ctr" anchorCtr="0">
              <a:noAutofit/>
            </a:bodyPr>
            <a:lstStyle/>
            <a:p>
              <a:pPr algn="ctr">
                <a:lnSpc>
                  <a:spcPct val="115000"/>
                </a:lnSpc>
              </a:pPr>
              <a:r>
                <a:rPr lang="en-PH" sz="1200" b="1">
                  <a:solidFill>
                    <a:srgbClr val="FFFFFF"/>
                  </a:solidFill>
                  <a:latin typeface="Montserrat"/>
                  <a:ea typeface="Montserrat"/>
                  <a:cs typeface="Montserrat"/>
                  <a:sym typeface="Montserrat"/>
                </a:rPr>
                <a:t>PART I. GUIDELINES</a:t>
              </a:r>
              <a:endParaRPr sz="825" b="1">
                <a:solidFill>
                  <a:srgbClr val="FFFFFF"/>
                </a:solidFill>
                <a:latin typeface="Montserrat"/>
                <a:ea typeface="Montserrat"/>
                <a:cs typeface="Montserrat"/>
                <a:sym typeface="Montserrat"/>
              </a:endParaRPr>
            </a:p>
          </p:txBody>
        </p:sp>
        <p:sp>
          <p:nvSpPr>
            <p:cNvPr id="313" name="Google Shape;313;g23f87b2720f_0_41"/>
            <p:cNvSpPr txBox="1"/>
            <p:nvPr/>
          </p:nvSpPr>
          <p:spPr>
            <a:xfrm rot="-2700000">
              <a:off x="1345603" y="2290428"/>
              <a:ext cx="2840872" cy="1336432"/>
            </a:xfrm>
            <a:prstGeom prst="rect">
              <a:avLst/>
            </a:prstGeom>
            <a:noFill/>
            <a:ln>
              <a:noFill/>
            </a:ln>
          </p:spPr>
          <p:txBody>
            <a:bodyPr spcFirstLastPara="1" wrap="square" lIns="91425" tIns="91425" rIns="91425" bIns="91425" anchor="t" anchorCtr="0">
              <a:noAutofit/>
            </a:bodyPr>
            <a:lstStyle/>
            <a:p>
              <a:pPr algn="ctr">
                <a:buSzPts val="1350"/>
              </a:pPr>
              <a:r>
                <a:rPr lang="en-PH" sz="1313">
                  <a:latin typeface="Montserrat"/>
                  <a:ea typeface="Montserrat"/>
                  <a:cs typeface="Montserrat"/>
                  <a:sym typeface="Montserrat"/>
                </a:rPr>
                <a:t>Outlines the </a:t>
              </a:r>
              <a:r>
                <a:rPr lang="en-PH" sz="1313" b="1">
                  <a:latin typeface="Montserrat"/>
                  <a:ea typeface="Montserrat"/>
                  <a:cs typeface="Montserrat"/>
                  <a:sym typeface="Montserrat"/>
                </a:rPr>
                <a:t>basic concepts and principles </a:t>
              </a:r>
              <a:r>
                <a:rPr lang="en-PH" sz="1313">
                  <a:latin typeface="Montserrat"/>
                  <a:ea typeface="Montserrat"/>
                  <a:cs typeface="Montserrat"/>
                  <a:sym typeface="Montserrat"/>
                </a:rPr>
                <a:t>of internal audit and the internal control system, as well as the policies and standards that will guide government agencies in organizing, managing, and conducting an effective internal audit </a:t>
              </a:r>
              <a:endParaRPr sz="1313">
                <a:solidFill>
                  <a:srgbClr val="595959"/>
                </a:solidFill>
                <a:latin typeface="Montserrat"/>
                <a:ea typeface="Montserrat"/>
                <a:cs typeface="Montserrat"/>
                <a:sym typeface="Montserrat"/>
              </a:endParaRPr>
            </a:p>
            <a:p>
              <a:pPr algn="ctr">
                <a:spcAft>
                  <a:spcPts val="1575"/>
                </a:spcAft>
              </a:pPr>
              <a:endParaRPr sz="1313">
                <a:latin typeface="Montserrat"/>
                <a:ea typeface="Montserrat"/>
                <a:cs typeface="Montserrat"/>
                <a:sym typeface="Montserrat"/>
              </a:endParaRPr>
            </a:p>
          </p:txBody>
        </p:sp>
      </p:grpSp>
      <p:grpSp>
        <p:nvGrpSpPr>
          <p:cNvPr id="314" name="Google Shape;314;g23f87b2720f_0_41"/>
          <p:cNvGrpSpPr/>
          <p:nvPr/>
        </p:nvGrpSpPr>
        <p:grpSpPr>
          <a:xfrm rot="1871558">
            <a:off x="4547837" y="855361"/>
            <a:ext cx="3314756" cy="3314756"/>
            <a:chOff x="3275579" y="1311699"/>
            <a:chExt cx="2427900" cy="2427900"/>
          </a:xfrm>
        </p:grpSpPr>
        <p:sp>
          <p:nvSpPr>
            <p:cNvPr id="315" name="Google Shape;315;g23f87b2720f_0_41"/>
            <p:cNvSpPr/>
            <p:nvPr/>
          </p:nvSpPr>
          <p:spPr>
            <a:xfrm rot="2700000">
              <a:off x="4335883" y="1025342"/>
              <a:ext cx="310986" cy="3040276"/>
            </a:xfrm>
            <a:prstGeom prst="roundRect">
              <a:avLst>
                <a:gd name="adj" fmla="val 50000"/>
              </a:avLst>
            </a:prstGeom>
            <a:solidFill>
              <a:srgbClr val="0D5DDF"/>
            </a:solidFill>
            <a:ln>
              <a:noFill/>
            </a:ln>
          </p:spPr>
          <p:txBody>
            <a:bodyPr spcFirstLastPara="1" wrap="square" lIns="91425" tIns="91425" rIns="91425" bIns="91425" anchor="ctr" anchorCtr="0">
              <a:noAutofit/>
            </a:bodyPr>
            <a:lstStyle/>
            <a:p>
              <a:endParaRPr sz="1050">
                <a:latin typeface="Montserrat"/>
                <a:ea typeface="Montserrat"/>
                <a:cs typeface="Montserrat"/>
                <a:sym typeface="Montserrat"/>
              </a:endParaRPr>
            </a:p>
          </p:txBody>
        </p:sp>
        <p:sp>
          <p:nvSpPr>
            <p:cNvPr id="316" name="Google Shape;316;g23f87b2720f_0_41"/>
            <p:cNvSpPr txBox="1"/>
            <p:nvPr/>
          </p:nvSpPr>
          <p:spPr>
            <a:xfrm rot="-2700000">
              <a:off x="2969391" y="2329003"/>
              <a:ext cx="3040276" cy="393293"/>
            </a:xfrm>
            <a:prstGeom prst="rect">
              <a:avLst/>
            </a:prstGeom>
            <a:noFill/>
            <a:ln>
              <a:noFill/>
            </a:ln>
          </p:spPr>
          <p:txBody>
            <a:bodyPr spcFirstLastPara="1" wrap="square" lIns="91425" tIns="91425" rIns="91425" bIns="91425" anchor="ctr" anchorCtr="0">
              <a:noAutofit/>
            </a:bodyPr>
            <a:lstStyle/>
            <a:p>
              <a:pPr algn="ctr">
                <a:lnSpc>
                  <a:spcPct val="115000"/>
                </a:lnSpc>
              </a:pPr>
              <a:r>
                <a:rPr lang="en-PH" sz="1200" b="1">
                  <a:solidFill>
                    <a:srgbClr val="FFFFFF"/>
                  </a:solidFill>
                  <a:latin typeface="Montserrat"/>
                  <a:ea typeface="Montserrat"/>
                  <a:cs typeface="Montserrat"/>
                  <a:sym typeface="Montserrat"/>
                </a:rPr>
                <a:t>PART II: PRACTICES</a:t>
              </a:r>
              <a:endParaRPr sz="825" b="1">
                <a:solidFill>
                  <a:srgbClr val="FFFFFF"/>
                </a:solidFill>
                <a:latin typeface="Montserrat"/>
                <a:ea typeface="Montserrat"/>
                <a:cs typeface="Montserrat"/>
                <a:sym typeface="Montserrat"/>
              </a:endParaRPr>
            </a:p>
          </p:txBody>
        </p:sp>
      </p:grpSp>
      <p:grpSp>
        <p:nvGrpSpPr>
          <p:cNvPr id="317" name="Google Shape;317;g23f87b2720f_0_41"/>
          <p:cNvGrpSpPr/>
          <p:nvPr/>
        </p:nvGrpSpPr>
        <p:grpSpPr>
          <a:xfrm rot="1871558">
            <a:off x="4567445" y="2323354"/>
            <a:ext cx="3218504" cy="3218504"/>
            <a:chOff x="5082340" y="1458882"/>
            <a:chExt cx="2357400" cy="2357400"/>
          </a:xfrm>
        </p:grpSpPr>
        <p:sp>
          <p:nvSpPr>
            <p:cNvPr id="318" name="Google Shape;318;g23f87b2720f_0_41"/>
            <p:cNvSpPr/>
            <p:nvPr/>
          </p:nvSpPr>
          <p:spPr>
            <a:xfrm rot="2700000">
              <a:off x="6126120" y="1117440"/>
              <a:ext cx="269832" cy="3040276"/>
            </a:xfrm>
            <a:prstGeom prst="roundRect">
              <a:avLst>
                <a:gd name="adj" fmla="val 50000"/>
              </a:avLst>
            </a:prstGeom>
            <a:solidFill>
              <a:srgbClr val="307BF3"/>
            </a:solidFill>
            <a:ln>
              <a:noFill/>
            </a:ln>
          </p:spPr>
          <p:txBody>
            <a:bodyPr spcFirstLastPara="1" wrap="square" lIns="91425" tIns="91425" rIns="91425" bIns="91425" anchor="ctr" anchorCtr="0">
              <a:noAutofit/>
            </a:bodyPr>
            <a:lstStyle/>
            <a:p>
              <a:endParaRPr sz="1050">
                <a:latin typeface="Montserrat"/>
                <a:ea typeface="Montserrat"/>
                <a:cs typeface="Montserrat"/>
                <a:sym typeface="Montserrat"/>
              </a:endParaRPr>
            </a:p>
          </p:txBody>
        </p:sp>
        <p:sp>
          <p:nvSpPr>
            <p:cNvPr id="319" name="Google Shape;319;g23f87b2720f_0_41"/>
            <p:cNvSpPr txBox="1"/>
            <p:nvPr/>
          </p:nvSpPr>
          <p:spPr>
            <a:xfrm rot="-2700000">
              <a:off x="4740901" y="2490787"/>
              <a:ext cx="3040276" cy="293591"/>
            </a:xfrm>
            <a:prstGeom prst="rect">
              <a:avLst/>
            </a:prstGeom>
            <a:noFill/>
            <a:ln>
              <a:noFill/>
            </a:ln>
          </p:spPr>
          <p:txBody>
            <a:bodyPr spcFirstLastPara="1" wrap="square" lIns="91425" tIns="91425" rIns="91425" bIns="91425" anchor="ctr" anchorCtr="0">
              <a:noAutofit/>
            </a:bodyPr>
            <a:lstStyle/>
            <a:p>
              <a:pPr algn="ctr">
                <a:lnSpc>
                  <a:spcPct val="115000"/>
                </a:lnSpc>
              </a:pPr>
              <a:r>
                <a:rPr lang="en-PH" sz="1200" b="1">
                  <a:solidFill>
                    <a:srgbClr val="FFFFFF"/>
                  </a:solidFill>
                  <a:latin typeface="Montserrat"/>
                  <a:ea typeface="Montserrat"/>
                  <a:cs typeface="Montserrat"/>
                  <a:sym typeface="Montserrat"/>
                </a:rPr>
                <a:t>APPENDICES</a:t>
              </a:r>
              <a:endParaRPr sz="825" b="1">
                <a:solidFill>
                  <a:srgbClr val="FFFFFF"/>
                </a:solidFill>
                <a:latin typeface="Montserrat"/>
                <a:ea typeface="Montserrat"/>
                <a:cs typeface="Montserrat"/>
                <a:sym typeface="Montserrat"/>
              </a:endParaRPr>
            </a:p>
          </p:txBody>
        </p:sp>
      </p:grpSp>
      <p:sp>
        <p:nvSpPr>
          <p:cNvPr id="320" name="Google Shape;320;g23f87b2720f_0_41"/>
          <p:cNvSpPr txBox="1"/>
          <p:nvPr/>
        </p:nvSpPr>
        <p:spPr>
          <a:xfrm>
            <a:off x="3774659" y="2621353"/>
            <a:ext cx="4852575" cy="1057500"/>
          </a:xfrm>
          <a:prstGeom prst="rect">
            <a:avLst/>
          </a:prstGeom>
          <a:noFill/>
          <a:ln>
            <a:noFill/>
          </a:ln>
        </p:spPr>
        <p:txBody>
          <a:bodyPr spcFirstLastPara="1" wrap="square" lIns="91425" tIns="91425" rIns="91425" bIns="91425" anchor="t" anchorCtr="0">
            <a:noAutofit/>
          </a:bodyPr>
          <a:lstStyle/>
          <a:p>
            <a:pPr algn="ctr"/>
            <a:r>
              <a:rPr lang="en-PH" sz="1313">
                <a:latin typeface="Montserrat"/>
                <a:ea typeface="Montserrat"/>
                <a:cs typeface="Montserrat"/>
                <a:sym typeface="Montserrat"/>
              </a:rPr>
              <a:t>Contains the </a:t>
            </a:r>
            <a:r>
              <a:rPr lang="en-PH" sz="1313" b="1">
                <a:latin typeface="Montserrat"/>
                <a:ea typeface="Montserrat"/>
                <a:cs typeface="Montserrat"/>
                <a:sym typeface="Montserrat"/>
              </a:rPr>
              <a:t>approaches</a:t>
            </a:r>
            <a:r>
              <a:rPr lang="en-PH" sz="1313">
                <a:latin typeface="Montserrat"/>
                <a:ea typeface="Montserrat"/>
                <a:cs typeface="Montserrat"/>
                <a:sym typeface="Montserrat"/>
              </a:rPr>
              <a:t>, </a:t>
            </a:r>
            <a:r>
              <a:rPr lang="en-PH" sz="1313" b="1">
                <a:latin typeface="Montserrat"/>
                <a:ea typeface="Montserrat"/>
                <a:cs typeface="Montserrat"/>
                <a:sym typeface="Montserrat"/>
              </a:rPr>
              <a:t>tools</a:t>
            </a:r>
            <a:r>
              <a:rPr lang="en-PH" sz="1313">
                <a:latin typeface="Montserrat"/>
                <a:ea typeface="Montserrat"/>
                <a:cs typeface="Montserrat"/>
                <a:sym typeface="Montserrat"/>
              </a:rPr>
              <a:t> and </a:t>
            </a:r>
            <a:r>
              <a:rPr lang="en-PH" sz="1313" b="1">
                <a:latin typeface="Montserrat"/>
                <a:ea typeface="Montserrat"/>
                <a:cs typeface="Montserrat"/>
                <a:sym typeface="Montserrat"/>
              </a:rPr>
              <a:t>techniques</a:t>
            </a:r>
            <a:r>
              <a:rPr lang="en-PH" sz="1313">
                <a:latin typeface="Montserrat"/>
                <a:ea typeface="Montserrat"/>
                <a:cs typeface="Montserrat"/>
                <a:sym typeface="Montserrat"/>
              </a:rPr>
              <a:t> that could be used to facilitate the conduct of internal audit activities by the internal audit unit, to assist the agency head in undertaking a separate evaluation of the IC system</a:t>
            </a:r>
            <a:endParaRPr sz="1313">
              <a:latin typeface="Montserrat"/>
              <a:ea typeface="Montserrat"/>
              <a:cs typeface="Montserrat"/>
              <a:sym typeface="Montserrat"/>
            </a:endParaRPr>
          </a:p>
        </p:txBody>
      </p:sp>
      <p:sp>
        <p:nvSpPr>
          <p:cNvPr id="321" name="Google Shape;321;g23f87b2720f_0_41"/>
          <p:cNvSpPr txBox="1"/>
          <p:nvPr/>
        </p:nvSpPr>
        <p:spPr>
          <a:xfrm>
            <a:off x="3790545" y="3994292"/>
            <a:ext cx="4852575" cy="782325"/>
          </a:xfrm>
          <a:prstGeom prst="rect">
            <a:avLst/>
          </a:prstGeom>
          <a:noFill/>
          <a:ln>
            <a:noFill/>
          </a:ln>
        </p:spPr>
        <p:txBody>
          <a:bodyPr spcFirstLastPara="1" wrap="square" lIns="91425" tIns="91425" rIns="91425" bIns="91425" anchor="t" anchorCtr="0">
            <a:noAutofit/>
          </a:bodyPr>
          <a:lstStyle/>
          <a:p>
            <a:pPr algn="ctr"/>
            <a:r>
              <a:rPr lang="en-PH" sz="1313">
                <a:latin typeface="Montserrat"/>
                <a:ea typeface="Montserrat"/>
                <a:cs typeface="Montserrat"/>
                <a:sym typeface="Montserrat"/>
              </a:rPr>
              <a:t>Include, among others,  </a:t>
            </a:r>
            <a:r>
              <a:rPr lang="en-PH" sz="1313" b="1">
                <a:latin typeface="Montserrat"/>
                <a:ea typeface="Montserrat"/>
                <a:cs typeface="Montserrat"/>
                <a:sym typeface="Montserrat"/>
              </a:rPr>
              <a:t>comprehensive workflow charts</a:t>
            </a:r>
            <a:r>
              <a:rPr lang="en-PH" sz="1313">
                <a:latin typeface="Montserrat"/>
                <a:ea typeface="Montserrat"/>
                <a:cs typeface="Montserrat"/>
                <a:sym typeface="Montserrat"/>
              </a:rPr>
              <a:t> and </a:t>
            </a:r>
            <a:r>
              <a:rPr lang="en-PH" sz="1313" b="1">
                <a:latin typeface="Montserrat"/>
                <a:ea typeface="Montserrat"/>
                <a:cs typeface="Montserrat"/>
                <a:sym typeface="Montserrat"/>
              </a:rPr>
              <a:t>diagrams</a:t>
            </a:r>
            <a:r>
              <a:rPr lang="en-PH" sz="1313">
                <a:latin typeface="Montserrat"/>
                <a:ea typeface="Montserrat"/>
                <a:cs typeface="Montserrat"/>
                <a:sym typeface="Montserrat"/>
              </a:rPr>
              <a:t> of </a:t>
            </a:r>
            <a:r>
              <a:rPr lang="en-PH" sz="1313" b="1">
                <a:latin typeface="Montserrat"/>
                <a:ea typeface="Montserrat"/>
                <a:cs typeface="Montserrat"/>
                <a:sym typeface="Montserrat"/>
              </a:rPr>
              <a:t>key internal audit processes</a:t>
            </a:r>
            <a:r>
              <a:rPr lang="en-PH" sz="1313">
                <a:latin typeface="Montserrat"/>
                <a:ea typeface="Montserrat"/>
                <a:cs typeface="Montserrat"/>
                <a:sym typeface="Montserrat"/>
              </a:rPr>
              <a:t> to serve as guide to internal auditors</a:t>
            </a:r>
            <a:endParaRPr sz="1313">
              <a:latin typeface="Montserrat"/>
              <a:ea typeface="Montserrat"/>
              <a:cs typeface="Montserrat"/>
              <a:sym typeface="Montserrat"/>
            </a:endParaRPr>
          </a:p>
        </p:txBody>
      </p:sp>
    </p:spTree>
    <p:extLst>
      <p:ext uri="{BB962C8B-B14F-4D97-AF65-F5344CB8AC3E}">
        <p14:creationId xmlns:p14="http://schemas.microsoft.com/office/powerpoint/2010/main" val="22435918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
          <p:cNvSpPr txBox="1"/>
          <p:nvPr/>
        </p:nvSpPr>
        <p:spPr>
          <a:xfrm>
            <a:off x="0" y="74231"/>
            <a:ext cx="9144000" cy="415575"/>
          </a:xfrm>
          <a:prstGeom prst="rect">
            <a:avLst/>
          </a:prstGeom>
          <a:noFill/>
          <a:ln>
            <a:noFill/>
          </a:ln>
        </p:spPr>
        <p:txBody>
          <a:bodyPr spcFirstLastPara="1" wrap="square" lIns="68569" tIns="34275" rIns="68569" bIns="34275" anchor="ctr" anchorCtr="0">
            <a:noAutofit/>
          </a:bodyPr>
          <a:lstStyle/>
          <a:p>
            <a:pPr algn="ctr">
              <a:buSzPts val="3500"/>
            </a:pPr>
            <a:r>
              <a:rPr lang="en-PH" sz="2625" b="1">
                <a:latin typeface="Montserrat"/>
                <a:ea typeface="Montserrat"/>
                <a:cs typeface="Montserrat"/>
                <a:sym typeface="Montserrat"/>
              </a:rPr>
              <a:t>APPLICABILITY OF THE RPGIAM</a:t>
            </a:r>
            <a:endParaRPr sz="2625">
              <a:latin typeface="Montserrat"/>
              <a:ea typeface="Montserrat"/>
              <a:cs typeface="Montserrat"/>
              <a:sym typeface="Montserrat"/>
            </a:endParaRPr>
          </a:p>
        </p:txBody>
      </p:sp>
      <p:grpSp>
        <p:nvGrpSpPr>
          <p:cNvPr id="327" name="Google Shape;327;p4"/>
          <p:cNvGrpSpPr/>
          <p:nvPr/>
        </p:nvGrpSpPr>
        <p:grpSpPr>
          <a:xfrm>
            <a:off x="426777" y="1109663"/>
            <a:ext cx="8176070" cy="3476700"/>
            <a:chOff x="632774" y="1708150"/>
            <a:chExt cx="10901426" cy="4635600"/>
          </a:xfrm>
        </p:grpSpPr>
        <p:sp>
          <p:nvSpPr>
            <p:cNvPr id="328" name="Google Shape;328;p4"/>
            <p:cNvSpPr/>
            <p:nvPr/>
          </p:nvSpPr>
          <p:spPr>
            <a:xfrm>
              <a:off x="632774" y="1708150"/>
              <a:ext cx="3479700" cy="4635600"/>
            </a:xfrm>
            <a:prstGeom prst="roundRect">
              <a:avLst>
                <a:gd name="adj" fmla="val 16667"/>
              </a:avLst>
            </a:prstGeom>
            <a:solidFill>
              <a:srgbClr val="E7E6E6"/>
            </a:solidFill>
            <a:ln>
              <a:noFill/>
            </a:ln>
          </p:spPr>
          <p:txBody>
            <a:bodyPr spcFirstLastPara="1" wrap="square" lIns="68569" tIns="34275" rIns="68569" bIns="34275" anchor="ctr" anchorCtr="0">
              <a:noAutofit/>
            </a:bodyPr>
            <a:lstStyle/>
            <a:p>
              <a:pPr algn="ctr">
                <a:buSzPts val="1400"/>
              </a:pPr>
              <a:endParaRPr sz="1050">
                <a:solidFill>
                  <a:srgbClr val="FFFFFF"/>
                </a:solidFill>
              </a:endParaRPr>
            </a:p>
          </p:txBody>
        </p:sp>
        <p:pic>
          <p:nvPicPr>
            <p:cNvPr id="329" name="Google Shape;329;p4" descr="Users"/>
            <p:cNvPicPr preferRelativeResize="0"/>
            <p:nvPr/>
          </p:nvPicPr>
          <p:blipFill rotWithShape="1">
            <a:blip r:embed="rId3">
              <a:alphaModFix/>
            </a:blip>
            <a:srcRect/>
            <a:stretch/>
          </p:blipFill>
          <p:spPr>
            <a:xfrm>
              <a:off x="1676400" y="2387600"/>
              <a:ext cx="1422400" cy="1422400"/>
            </a:xfrm>
            <a:prstGeom prst="rect">
              <a:avLst/>
            </a:prstGeom>
            <a:noFill/>
            <a:ln>
              <a:noFill/>
            </a:ln>
          </p:spPr>
        </p:pic>
        <p:sp>
          <p:nvSpPr>
            <p:cNvPr id="330" name="Google Shape;330;p4"/>
            <p:cNvSpPr/>
            <p:nvPr/>
          </p:nvSpPr>
          <p:spPr>
            <a:xfrm>
              <a:off x="944249" y="3798450"/>
              <a:ext cx="2997300" cy="1897200"/>
            </a:xfrm>
            <a:prstGeom prst="rect">
              <a:avLst/>
            </a:prstGeom>
            <a:noFill/>
            <a:ln>
              <a:noFill/>
            </a:ln>
          </p:spPr>
          <p:txBody>
            <a:bodyPr spcFirstLastPara="1" wrap="square" lIns="68569" tIns="34275" rIns="68569" bIns="34275" anchor="t" anchorCtr="0">
              <a:noAutofit/>
            </a:bodyPr>
            <a:lstStyle/>
            <a:p>
              <a:pPr algn="ctr">
                <a:buSzPts val="1600"/>
              </a:pPr>
              <a:r>
                <a:rPr lang="en-PH" sz="1500">
                  <a:latin typeface="Montserrat"/>
                  <a:ea typeface="Montserrat"/>
                  <a:cs typeface="Montserrat"/>
                  <a:sym typeface="Montserrat"/>
                </a:rPr>
                <a:t>Applicable to all departments and agencies of the </a:t>
              </a:r>
              <a:r>
                <a:rPr lang="en-PH" sz="1500" b="1">
                  <a:latin typeface="Montserrat"/>
                  <a:ea typeface="Montserrat"/>
                  <a:cs typeface="Montserrat"/>
                  <a:sym typeface="Montserrat"/>
                </a:rPr>
                <a:t>Executive Branch, </a:t>
              </a:r>
              <a:r>
                <a:rPr lang="en-PH" sz="1500">
                  <a:latin typeface="Montserrat"/>
                  <a:ea typeface="Montserrat"/>
                  <a:cs typeface="Montserrat"/>
                  <a:sym typeface="Montserrat"/>
                </a:rPr>
                <a:t>including </a:t>
              </a:r>
              <a:r>
                <a:rPr lang="en-PH" sz="1500" b="1">
                  <a:latin typeface="Montserrat"/>
                  <a:ea typeface="Montserrat"/>
                  <a:cs typeface="Montserrat"/>
                  <a:sym typeface="Montserrat"/>
                </a:rPr>
                <a:t>GOCCs / GFIs</a:t>
              </a:r>
              <a:r>
                <a:rPr lang="en-PH" sz="1500">
                  <a:latin typeface="Montserrat"/>
                  <a:ea typeface="Montserrat"/>
                  <a:cs typeface="Montserrat"/>
                  <a:sym typeface="Montserrat"/>
                </a:rPr>
                <a:t> and </a:t>
              </a:r>
              <a:r>
                <a:rPr lang="en-PH" sz="1500" b="1">
                  <a:latin typeface="Montserrat"/>
                  <a:ea typeface="Montserrat"/>
                  <a:cs typeface="Montserrat"/>
                  <a:sym typeface="Montserrat"/>
                </a:rPr>
                <a:t>SUCs</a:t>
              </a:r>
              <a:endParaRPr sz="1500" b="1">
                <a:latin typeface="Montserrat"/>
                <a:ea typeface="Montserrat"/>
                <a:cs typeface="Montserrat"/>
                <a:sym typeface="Montserrat"/>
              </a:endParaRPr>
            </a:p>
          </p:txBody>
        </p:sp>
        <p:sp>
          <p:nvSpPr>
            <p:cNvPr id="331" name="Google Shape;331;p4"/>
            <p:cNvSpPr/>
            <p:nvPr/>
          </p:nvSpPr>
          <p:spPr>
            <a:xfrm>
              <a:off x="4318474" y="1708150"/>
              <a:ext cx="3479700" cy="4635600"/>
            </a:xfrm>
            <a:prstGeom prst="roundRect">
              <a:avLst>
                <a:gd name="adj" fmla="val 16667"/>
              </a:avLst>
            </a:prstGeom>
            <a:solidFill>
              <a:srgbClr val="4B8761"/>
            </a:solidFill>
            <a:ln>
              <a:noFill/>
            </a:ln>
          </p:spPr>
          <p:txBody>
            <a:bodyPr spcFirstLastPara="1" wrap="square" lIns="68569" tIns="34275" rIns="68569" bIns="34275" anchor="ctr" anchorCtr="0">
              <a:noAutofit/>
            </a:bodyPr>
            <a:lstStyle/>
            <a:p>
              <a:pPr algn="ctr">
                <a:buSzPts val="1400"/>
              </a:pPr>
              <a:endParaRPr sz="1050">
                <a:solidFill>
                  <a:srgbClr val="FFFFFF"/>
                </a:solidFill>
              </a:endParaRPr>
            </a:p>
          </p:txBody>
        </p:sp>
        <p:pic>
          <p:nvPicPr>
            <p:cNvPr id="332" name="Google Shape;332;p4" descr="Checklist RTL"/>
            <p:cNvPicPr preferRelativeResize="0"/>
            <p:nvPr/>
          </p:nvPicPr>
          <p:blipFill rotWithShape="1">
            <a:blip r:embed="rId4">
              <a:alphaModFix/>
            </a:blip>
            <a:srcRect/>
            <a:stretch/>
          </p:blipFill>
          <p:spPr>
            <a:xfrm>
              <a:off x="5492307" y="2627658"/>
              <a:ext cx="1182334" cy="1182334"/>
            </a:xfrm>
            <a:prstGeom prst="rect">
              <a:avLst/>
            </a:prstGeom>
            <a:noFill/>
            <a:ln>
              <a:noFill/>
            </a:ln>
          </p:spPr>
        </p:pic>
        <p:sp>
          <p:nvSpPr>
            <p:cNvPr id="333" name="Google Shape;333;p4"/>
            <p:cNvSpPr/>
            <p:nvPr/>
          </p:nvSpPr>
          <p:spPr>
            <a:xfrm>
              <a:off x="4318463" y="4191000"/>
              <a:ext cx="3479700" cy="1422300"/>
            </a:xfrm>
            <a:prstGeom prst="rect">
              <a:avLst/>
            </a:prstGeom>
            <a:noFill/>
            <a:ln>
              <a:noFill/>
            </a:ln>
          </p:spPr>
          <p:txBody>
            <a:bodyPr spcFirstLastPara="1" wrap="square" lIns="68569" tIns="34275" rIns="68569" bIns="34275" anchor="t" anchorCtr="0">
              <a:noAutofit/>
            </a:bodyPr>
            <a:lstStyle/>
            <a:p>
              <a:pPr algn="ctr">
                <a:buSzPts val="1600"/>
              </a:pPr>
              <a:r>
                <a:rPr lang="en-PH" sz="1500">
                  <a:solidFill>
                    <a:schemeClr val="lt1"/>
                  </a:solidFill>
                  <a:latin typeface="Montserrat"/>
                  <a:ea typeface="Montserrat"/>
                  <a:cs typeface="Montserrat"/>
                  <a:sym typeface="Montserrat"/>
                </a:rPr>
                <a:t>The </a:t>
              </a:r>
              <a:r>
                <a:rPr lang="en-PH" sz="1500" b="1">
                  <a:solidFill>
                    <a:schemeClr val="lt1"/>
                  </a:solidFill>
                  <a:latin typeface="Montserrat"/>
                  <a:ea typeface="Montserrat"/>
                  <a:cs typeface="Montserrat"/>
                  <a:sym typeface="Montserrat"/>
                </a:rPr>
                <a:t>LGUs</a:t>
              </a:r>
              <a:r>
                <a:rPr lang="en-PH" sz="1500">
                  <a:solidFill>
                    <a:schemeClr val="lt1"/>
                  </a:solidFill>
                  <a:latin typeface="Montserrat"/>
                  <a:ea typeface="Montserrat"/>
                  <a:cs typeface="Montserrat"/>
                  <a:sym typeface="Montserrat"/>
                </a:rPr>
                <a:t> shall adopt the </a:t>
              </a:r>
              <a:r>
                <a:rPr lang="en-PH" sz="1500" b="1">
                  <a:solidFill>
                    <a:schemeClr val="lt1"/>
                  </a:solidFill>
                  <a:latin typeface="Montserrat"/>
                  <a:ea typeface="Montserrat"/>
                  <a:cs typeface="Montserrat"/>
                  <a:sym typeface="Montserrat"/>
                </a:rPr>
                <a:t>existing IAM for LGUs</a:t>
              </a:r>
              <a:r>
                <a:rPr lang="en-PH" sz="1500">
                  <a:solidFill>
                    <a:schemeClr val="lt1"/>
                  </a:solidFill>
                  <a:latin typeface="Montserrat"/>
                  <a:ea typeface="Montserrat"/>
                  <a:cs typeface="Montserrat"/>
                  <a:sym typeface="Montserrat"/>
                </a:rPr>
                <a:t>, and the applicable provisions of the RPGIAM</a:t>
              </a:r>
              <a:endParaRPr sz="1500">
                <a:solidFill>
                  <a:schemeClr val="lt1"/>
                </a:solidFill>
                <a:latin typeface="Montserrat"/>
                <a:ea typeface="Montserrat"/>
                <a:cs typeface="Montserrat"/>
                <a:sym typeface="Montserrat"/>
              </a:endParaRPr>
            </a:p>
          </p:txBody>
        </p:sp>
        <p:sp>
          <p:nvSpPr>
            <p:cNvPr id="334" name="Google Shape;334;p4"/>
            <p:cNvSpPr/>
            <p:nvPr/>
          </p:nvSpPr>
          <p:spPr>
            <a:xfrm>
              <a:off x="8054500" y="1708150"/>
              <a:ext cx="3479700" cy="4635600"/>
            </a:xfrm>
            <a:prstGeom prst="roundRect">
              <a:avLst>
                <a:gd name="adj" fmla="val 16667"/>
              </a:avLst>
            </a:prstGeom>
            <a:solidFill>
              <a:srgbClr val="EFEFEF"/>
            </a:solidFill>
            <a:ln>
              <a:noFill/>
            </a:ln>
          </p:spPr>
          <p:txBody>
            <a:bodyPr spcFirstLastPara="1" wrap="square" lIns="68569" tIns="34275" rIns="68569" bIns="34275" anchor="ctr" anchorCtr="0">
              <a:noAutofit/>
            </a:bodyPr>
            <a:lstStyle/>
            <a:p>
              <a:pPr algn="ctr">
                <a:buSzPts val="1400"/>
              </a:pPr>
              <a:endParaRPr sz="1050">
                <a:solidFill>
                  <a:srgbClr val="FFFFFF"/>
                </a:solidFill>
                <a:highlight>
                  <a:srgbClr val="FEF1E8"/>
                </a:highlight>
              </a:endParaRPr>
            </a:p>
          </p:txBody>
        </p:sp>
        <p:pic>
          <p:nvPicPr>
            <p:cNvPr id="335" name="Google Shape;335;p4" descr="Scales of justice"/>
            <p:cNvPicPr preferRelativeResize="0"/>
            <p:nvPr/>
          </p:nvPicPr>
          <p:blipFill rotWithShape="1">
            <a:blip r:embed="rId5">
              <a:alphaModFix/>
            </a:blip>
            <a:srcRect/>
            <a:stretch/>
          </p:blipFill>
          <p:spPr>
            <a:xfrm>
              <a:off x="9203233" y="2583833"/>
              <a:ext cx="1182334" cy="1182334"/>
            </a:xfrm>
            <a:prstGeom prst="rect">
              <a:avLst/>
            </a:prstGeom>
            <a:noFill/>
            <a:ln>
              <a:noFill/>
            </a:ln>
          </p:spPr>
        </p:pic>
        <p:sp>
          <p:nvSpPr>
            <p:cNvPr id="336" name="Google Shape;336;p4"/>
            <p:cNvSpPr/>
            <p:nvPr/>
          </p:nvSpPr>
          <p:spPr>
            <a:xfrm>
              <a:off x="8175087" y="3973375"/>
              <a:ext cx="3238500" cy="1897200"/>
            </a:xfrm>
            <a:prstGeom prst="rect">
              <a:avLst/>
            </a:prstGeom>
            <a:noFill/>
            <a:ln>
              <a:noFill/>
            </a:ln>
          </p:spPr>
          <p:txBody>
            <a:bodyPr spcFirstLastPara="1" wrap="square" lIns="68569" tIns="34275" rIns="68569" bIns="34275" anchor="t" anchorCtr="0">
              <a:noAutofit/>
            </a:bodyPr>
            <a:lstStyle/>
            <a:p>
              <a:pPr algn="ctr">
                <a:buSzPts val="1600"/>
              </a:pPr>
              <a:r>
                <a:rPr lang="en-PH" sz="1500" b="1">
                  <a:latin typeface="Montserrat"/>
                  <a:ea typeface="Montserrat"/>
                  <a:cs typeface="Montserrat"/>
                  <a:sym typeface="Montserrat"/>
                </a:rPr>
                <a:t>Judicial</a:t>
              </a:r>
              <a:r>
                <a:rPr lang="en-PH" sz="1500">
                  <a:latin typeface="Montserrat"/>
                  <a:ea typeface="Montserrat"/>
                  <a:cs typeface="Montserrat"/>
                  <a:sym typeface="Montserrat"/>
                </a:rPr>
                <a:t> and </a:t>
              </a:r>
              <a:r>
                <a:rPr lang="en-PH" sz="1500" b="1">
                  <a:latin typeface="Montserrat"/>
                  <a:ea typeface="Montserrat"/>
                  <a:cs typeface="Montserrat"/>
                  <a:sym typeface="Montserrat"/>
                </a:rPr>
                <a:t>Legislative </a:t>
              </a:r>
              <a:r>
                <a:rPr lang="en-PH" sz="1500">
                  <a:latin typeface="Montserrat"/>
                  <a:ea typeface="Montserrat"/>
                  <a:cs typeface="Montserrat"/>
                  <a:sym typeface="Montserrat"/>
                </a:rPr>
                <a:t>Branches and the </a:t>
              </a:r>
              <a:r>
                <a:rPr lang="en-PH" sz="1500" b="1">
                  <a:latin typeface="Montserrat"/>
                  <a:ea typeface="Montserrat"/>
                  <a:cs typeface="Montserrat"/>
                  <a:sym typeface="Montserrat"/>
                </a:rPr>
                <a:t>Constitutional Offices</a:t>
              </a:r>
              <a:r>
                <a:rPr lang="en-PH" sz="1500">
                  <a:latin typeface="Montserrat"/>
                  <a:ea typeface="Montserrat"/>
                  <a:cs typeface="Montserrat"/>
                  <a:sym typeface="Montserrat"/>
                </a:rPr>
                <a:t> are encouraged to utilize the RPGIAM</a:t>
              </a:r>
              <a:endParaRPr sz="1500">
                <a:latin typeface="Montserrat"/>
                <a:ea typeface="Montserrat"/>
                <a:cs typeface="Montserrat"/>
                <a:sym typeface="Montserrat"/>
              </a:endParaRPr>
            </a:p>
          </p:txBody>
        </p:sp>
      </p:grpSp>
    </p:spTree>
    <p:extLst>
      <p:ext uri="{BB962C8B-B14F-4D97-AF65-F5344CB8AC3E}">
        <p14:creationId xmlns:p14="http://schemas.microsoft.com/office/powerpoint/2010/main" val="33636957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23f87b2720f_0_22"/>
          <p:cNvSpPr txBox="1">
            <a:spLocks noGrp="1"/>
          </p:cNvSpPr>
          <p:nvPr>
            <p:ph type="ctrTitle"/>
          </p:nvPr>
        </p:nvSpPr>
        <p:spPr>
          <a:xfrm>
            <a:off x="279156" y="2854910"/>
            <a:ext cx="4389525" cy="535500"/>
          </a:xfrm>
          <a:prstGeom prst="rect">
            <a:avLst/>
          </a:prstGeom>
          <a:noFill/>
          <a:ln>
            <a:noFill/>
          </a:ln>
        </p:spPr>
        <p:txBody>
          <a:bodyPr spcFirstLastPara="1" wrap="square" lIns="68569" tIns="34275" rIns="68569" bIns="34275" anchor="b" anchorCtr="0">
            <a:normAutofit fontScale="90000"/>
          </a:bodyPr>
          <a:lstStyle/>
          <a:p>
            <a:pPr>
              <a:lnSpc>
                <a:spcPct val="90000"/>
              </a:lnSpc>
              <a:buSzPct val="111111"/>
            </a:pPr>
            <a:endParaRPr/>
          </a:p>
        </p:txBody>
      </p:sp>
      <p:sp>
        <p:nvSpPr>
          <p:cNvPr id="260" name="Google Shape;260;g23f87b2720f_0_22"/>
          <p:cNvSpPr txBox="1">
            <a:spLocks noGrp="1"/>
          </p:cNvSpPr>
          <p:nvPr>
            <p:ph type="subTitle" idx="1"/>
          </p:nvPr>
        </p:nvSpPr>
        <p:spPr>
          <a:xfrm>
            <a:off x="279156" y="3492836"/>
            <a:ext cx="4389525" cy="371475"/>
          </a:xfrm>
          <a:prstGeom prst="rect">
            <a:avLst/>
          </a:prstGeom>
          <a:noFill/>
          <a:ln>
            <a:noFill/>
          </a:ln>
        </p:spPr>
        <p:txBody>
          <a:bodyPr spcFirstLastPara="1" wrap="square" lIns="68569" tIns="34275" rIns="68569" bIns="34275" anchor="t" anchorCtr="0">
            <a:normAutofit fontScale="62500" lnSpcReduction="20000"/>
          </a:bodyPr>
          <a:lstStyle/>
          <a:p>
            <a:pPr marL="0" indent="0">
              <a:lnSpc>
                <a:spcPct val="90000"/>
              </a:lnSpc>
              <a:spcBef>
                <a:spcPts val="750"/>
              </a:spcBef>
              <a:buSzPts val="2400"/>
            </a:pPr>
            <a:endParaRPr/>
          </a:p>
        </p:txBody>
      </p:sp>
      <p:sp>
        <p:nvSpPr>
          <p:cNvPr id="261" name="Google Shape;261;g23f87b2720f_0_22"/>
          <p:cNvSpPr/>
          <p:nvPr/>
        </p:nvSpPr>
        <p:spPr>
          <a:xfrm>
            <a:off x="0" y="-3713"/>
            <a:ext cx="9144000" cy="5150925"/>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p>
        </p:txBody>
      </p:sp>
      <p:pic>
        <p:nvPicPr>
          <p:cNvPr id="262" name="Google Shape;262;g23f87b2720f_0_22"/>
          <p:cNvPicPr preferRelativeResize="0"/>
          <p:nvPr/>
        </p:nvPicPr>
        <p:blipFill rotWithShape="1">
          <a:blip r:embed="rId3">
            <a:alphaModFix/>
          </a:blip>
          <a:srcRect/>
          <a:stretch/>
        </p:blipFill>
        <p:spPr>
          <a:xfrm>
            <a:off x="8349560" y="70574"/>
            <a:ext cx="677531" cy="677513"/>
          </a:xfrm>
          <a:prstGeom prst="rect">
            <a:avLst/>
          </a:prstGeom>
          <a:noFill/>
          <a:ln>
            <a:noFill/>
          </a:ln>
        </p:spPr>
      </p:pic>
      <p:pic>
        <p:nvPicPr>
          <p:cNvPr id="263" name="Google Shape;263;g23f87b2720f_0_22"/>
          <p:cNvPicPr preferRelativeResize="0"/>
          <p:nvPr/>
        </p:nvPicPr>
        <p:blipFill rotWithShape="1">
          <a:blip r:embed="rId4">
            <a:alphaModFix/>
          </a:blip>
          <a:srcRect/>
          <a:stretch/>
        </p:blipFill>
        <p:spPr>
          <a:xfrm>
            <a:off x="1" y="4881657"/>
            <a:ext cx="9143999" cy="265556"/>
          </a:xfrm>
          <a:prstGeom prst="rect">
            <a:avLst/>
          </a:prstGeom>
          <a:noFill/>
          <a:ln>
            <a:noFill/>
          </a:ln>
        </p:spPr>
      </p:pic>
      <p:pic>
        <p:nvPicPr>
          <p:cNvPr id="264" name="Google Shape;264;g23f87b2720f_0_22"/>
          <p:cNvPicPr preferRelativeResize="0"/>
          <p:nvPr/>
        </p:nvPicPr>
        <p:blipFill rotWithShape="1">
          <a:blip r:embed="rId5">
            <a:alphaModFix/>
          </a:blip>
          <a:srcRect/>
          <a:stretch/>
        </p:blipFill>
        <p:spPr>
          <a:xfrm>
            <a:off x="279150" y="1023506"/>
            <a:ext cx="2809275" cy="3550800"/>
          </a:xfrm>
          <a:prstGeom prst="rect">
            <a:avLst/>
          </a:prstGeom>
          <a:noFill/>
          <a:ln>
            <a:noFill/>
          </a:ln>
        </p:spPr>
      </p:pic>
      <p:sp>
        <p:nvSpPr>
          <p:cNvPr id="265" name="Google Shape;265;g23f87b2720f_0_22"/>
          <p:cNvSpPr txBox="1">
            <a:spLocks noGrp="1"/>
          </p:cNvSpPr>
          <p:nvPr>
            <p:ph type="ctrTitle"/>
          </p:nvPr>
        </p:nvSpPr>
        <p:spPr>
          <a:xfrm>
            <a:off x="3283800" y="1432163"/>
            <a:ext cx="5609475" cy="2878650"/>
          </a:xfrm>
          <a:prstGeom prst="rect">
            <a:avLst/>
          </a:prstGeom>
          <a:noFill/>
          <a:ln>
            <a:noFill/>
          </a:ln>
        </p:spPr>
        <p:txBody>
          <a:bodyPr spcFirstLastPara="1" wrap="square" lIns="68569" tIns="34275" rIns="68569" bIns="34275" anchor="t" anchorCtr="0">
            <a:noAutofit/>
          </a:bodyPr>
          <a:lstStyle/>
          <a:p>
            <a:pPr marL="342900" indent="-285750" algn="just">
              <a:buClr>
                <a:srgbClr val="223B22"/>
              </a:buClr>
              <a:buSzPts val="2400"/>
              <a:buFont typeface="Montserrat"/>
              <a:buChar char="●"/>
            </a:pPr>
            <a:r>
              <a:rPr lang="en-PH" sz="1800">
                <a:solidFill>
                  <a:srgbClr val="223B22"/>
                </a:solidFill>
                <a:latin typeface="Montserrat"/>
                <a:ea typeface="Montserrat"/>
                <a:cs typeface="Montserrat"/>
                <a:sym typeface="Montserrat"/>
              </a:rPr>
              <a:t>Issued under Local Budget Circular No. 110 dated 10 June 2016</a:t>
            </a:r>
            <a:endParaRPr sz="1800">
              <a:solidFill>
                <a:srgbClr val="223B22"/>
              </a:solidFill>
              <a:latin typeface="Montserrat"/>
              <a:ea typeface="Montserrat"/>
              <a:cs typeface="Montserrat"/>
              <a:sym typeface="Montserrat"/>
            </a:endParaRPr>
          </a:p>
          <a:p>
            <a:pPr marL="342900" algn="just">
              <a:buSzPts val="6000"/>
            </a:pPr>
            <a:r>
              <a:rPr lang="en-PH" sz="1800">
                <a:solidFill>
                  <a:srgbClr val="223B22"/>
                </a:solidFill>
                <a:latin typeface="Montserrat"/>
                <a:ea typeface="Montserrat"/>
                <a:cs typeface="Montserrat"/>
                <a:sym typeface="Montserrat"/>
              </a:rPr>
              <a:t> </a:t>
            </a:r>
            <a:endParaRPr sz="1800">
              <a:solidFill>
                <a:srgbClr val="223B22"/>
              </a:solidFill>
              <a:latin typeface="Montserrat"/>
              <a:ea typeface="Montserrat"/>
              <a:cs typeface="Montserrat"/>
              <a:sym typeface="Montserrat"/>
            </a:endParaRPr>
          </a:p>
          <a:p>
            <a:pPr marL="342900" indent="-285750" algn="just">
              <a:buClr>
                <a:srgbClr val="223B22"/>
              </a:buClr>
              <a:buSzPts val="2400"/>
              <a:buFont typeface="Montserrat"/>
              <a:buChar char="●"/>
            </a:pPr>
            <a:r>
              <a:rPr lang="en-PH" sz="1800">
                <a:solidFill>
                  <a:srgbClr val="223B22"/>
                </a:solidFill>
                <a:latin typeface="Montserrat"/>
                <a:ea typeface="Montserrat"/>
                <a:cs typeface="Montserrat"/>
                <a:sym typeface="Montserrat"/>
              </a:rPr>
              <a:t>Aims to guide the cities, municipalities, and provinces in establishing, maintaining, and operating an Internal Audit Service/Unit. </a:t>
            </a:r>
            <a:endParaRPr sz="1800">
              <a:solidFill>
                <a:srgbClr val="223B22"/>
              </a:solidFill>
              <a:latin typeface="Montserrat"/>
              <a:ea typeface="Montserrat"/>
              <a:cs typeface="Montserrat"/>
              <a:sym typeface="Montserrat"/>
            </a:endParaRPr>
          </a:p>
        </p:txBody>
      </p:sp>
    </p:spTree>
    <p:extLst>
      <p:ext uri="{BB962C8B-B14F-4D97-AF65-F5344CB8AC3E}">
        <p14:creationId xmlns:p14="http://schemas.microsoft.com/office/powerpoint/2010/main" val="267741000"/>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823</TotalTime>
  <Words>1781</Words>
  <Application>Microsoft Office PowerPoint</Application>
  <PresentationFormat>On-screen Show (16:9)</PresentationFormat>
  <Paragraphs>253</Paragraphs>
  <Slides>34</Slides>
  <Notes>34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34</vt:i4>
      </vt:variant>
    </vt:vector>
  </HeadingPairs>
  <TitlesOfParts>
    <vt:vector size="47" baseType="lpstr">
      <vt:lpstr>Tahoma</vt:lpstr>
      <vt:lpstr>Gill Sans</vt:lpstr>
      <vt:lpstr>Helvetica Neue</vt:lpstr>
      <vt:lpstr>Calibri</vt:lpstr>
      <vt:lpstr>Montserrat</vt:lpstr>
      <vt:lpstr>Libre Franklin</vt:lpstr>
      <vt:lpstr>Trebuchet MS</vt:lpstr>
      <vt:lpstr>Montserrat Medium</vt:lpstr>
      <vt:lpstr>Montserrat SemiBold</vt:lpstr>
      <vt:lpstr>Century Gothic</vt:lpstr>
      <vt:lpstr>Montserrat ExtraBold</vt:lpstr>
      <vt:lpstr>Arial</vt:lpstr>
      <vt:lpstr>Simple Light</vt:lpstr>
      <vt:lpstr>PowerPoint Presentation</vt:lpstr>
      <vt:lpstr>PowerPoint Presentation</vt:lpstr>
      <vt:lpstr>PowerPoint Presentation</vt:lpstr>
      <vt:lpstr>LEGAL BASES</vt:lpstr>
      <vt:lpstr>PowerPoint Presentation</vt:lpstr>
      <vt:lpstr>PowerPoint Presentation</vt:lpstr>
      <vt:lpstr>SALIENT FEATURES OF THE RPGIAM</vt:lpstr>
      <vt:lpstr>PowerPoint Presentation</vt:lpstr>
      <vt:lpstr>PowerPoint Presentation</vt:lpstr>
      <vt:lpstr>SALIENT FEATURES OF THE IAM FOR LGUs</vt:lpstr>
      <vt:lpstr>PowerPoint Presentation</vt:lpstr>
      <vt:lpstr>PowerPoint Presentation</vt:lpstr>
      <vt:lpstr>PowerPoint Presentation</vt:lpstr>
      <vt:lpstr>PowerPoint Presentation</vt:lpstr>
      <vt:lpstr>INTERNAL AUDITING PRINCIPLES</vt:lpstr>
      <vt:lpstr>PowerPoint Presentation</vt:lpstr>
      <vt:lpstr>PowerPoint Presentation</vt:lpstr>
      <vt:lpstr>CLARIFICATION ON THE ROLE OF THE ACCOUNTANT IN RELATION TO INTERNAL AUDIT</vt:lpstr>
      <vt:lpstr>ORGANIZATIONAL PLACEMENT OF THE INTERNAL AUDIT UNIT IN THE LGU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Amabelle Colleen T. Francisco</dc:creator>
  <cp:lastModifiedBy>John Aries S. Macaspac</cp:lastModifiedBy>
  <cp:revision>18</cp:revision>
  <dcterms:modified xsi:type="dcterms:W3CDTF">2023-05-25T00:25:58Z</dcterms:modified>
</cp:coreProperties>
</file>